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0"/>
  </p:notesMasterIdLst>
  <p:sldIdLst>
    <p:sldId id="257" r:id="rId2"/>
    <p:sldId id="267" r:id="rId3"/>
    <p:sldId id="310" r:id="rId4"/>
    <p:sldId id="269" r:id="rId5"/>
    <p:sldId id="270" r:id="rId6"/>
    <p:sldId id="271" r:id="rId7"/>
    <p:sldId id="356" r:id="rId8"/>
    <p:sldId id="353" r:id="rId9"/>
    <p:sldId id="354" r:id="rId10"/>
    <p:sldId id="355" r:id="rId11"/>
    <p:sldId id="357" r:id="rId12"/>
    <p:sldId id="286" r:id="rId13"/>
    <p:sldId id="289" r:id="rId14"/>
    <p:sldId id="312" r:id="rId15"/>
    <p:sldId id="362" r:id="rId16"/>
    <p:sldId id="359" r:id="rId17"/>
    <p:sldId id="360" r:id="rId18"/>
    <p:sldId id="361" r:id="rId19"/>
    <p:sldId id="291" r:id="rId20"/>
    <p:sldId id="292" r:id="rId21"/>
    <p:sldId id="380" r:id="rId22"/>
    <p:sldId id="381" r:id="rId23"/>
    <p:sldId id="367" r:id="rId24"/>
    <p:sldId id="368" r:id="rId25"/>
    <p:sldId id="363" r:id="rId26"/>
    <p:sldId id="370" r:id="rId27"/>
    <p:sldId id="371" r:id="rId28"/>
    <p:sldId id="369" r:id="rId29"/>
    <p:sldId id="382" r:id="rId30"/>
    <p:sldId id="383" r:id="rId31"/>
    <p:sldId id="364" r:id="rId32"/>
    <p:sldId id="372" r:id="rId33"/>
    <p:sldId id="379" r:id="rId34"/>
    <p:sldId id="365" r:id="rId35"/>
    <p:sldId id="374" r:id="rId36"/>
    <p:sldId id="375" r:id="rId37"/>
    <p:sldId id="376" r:id="rId38"/>
    <p:sldId id="377" r:id="rId39"/>
    <p:sldId id="378" r:id="rId40"/>
    <p:sldId id="293" r:id="rId41"/>
    <p:sldId id="351" r:id="rId42"/>
    <p:sldId id="336" r:id="rId43"/>
    <p:sldId id="352" r:id="rId44"/>
    <p:sldId id="340" r:id="rId45"/>
    <p:sldId id="294" r:id="rId46"/>
    <p:sldId id="295" r:id="rId47"/>
    <p:sldId id="339" r:id="rId48"/>
    <p:sldId id="296" r:id="rId49"/>
  </p:sldIdLst>
  <p:sldSz cx="18288000" cy="10287000"/>
  <p:notesSz cx="6858000" cy="9144000"/>
  <p:embeddedFontLst>
    <p:embeddedFont>
      <p:font typeface="Calibri" panose="020F0502020204030204" pitchFamily="34" charset="0"/>
      <p:regular r:id="rId51"/>
      <p:bold r:id="rId52"/>
      <p:italic r:id="rId53"/>
      <p:boldItalic r:id="rId5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9"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o nam" initials="cn" lastIdx="1" clrIdx="0">
    <p:extLst>
      <p:ext uri="{19B8F6BF-5375-455C-9EA6-DF929625EA0E}">
        <p15:presenceInfo xmlns:p15="http://schemas.microsoft.com/office/powerpoint/2012/main" userId="66bdd53d5026658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008080"/>
    <a:srgbClr val="336600"/>
    <a:srgbClr val="009900"/>
    <a:srgbClr val="006600"/>
    <a:srgbClr val="339933"/>
    <a:srgbClr val="009999"/>
    <a:srgbClr val="00CC66"/>
    <a:srgbClr val="3333CC"/>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5274" autoAdjust="0"/>
  </p:normalViewPr>
  <p:slideViewPr>
    <p:cSldViewPr showGuides="1">
      <p:cViewPr varScale="1">
        <p:scale>
          <a:sx n="54" d="100"/>
          <a:sy n="54" d="100"/>
        </p:scale>
        <p:origin x="754" y="-101"/>
      </p:cViewPr>
      <p:guideLst>
        <p:guide orient="horz" pos="2199"/>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3.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jpe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B4767C-178F-4F7A-B0BF-1ECBC34D90F3}" type="datetimeFigureOut">
              <a:rPr lang="en-US" smtClean="0"/>
              <a:t>7/11/2025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6900ED-2845-4391-9256-B3BBCB9694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15</a:t>
            </a:fld>
            <a:endParaRPr lang="en-US"/>
          </a:p>
        </p:txBody>
      </p:sp>
    </p:spTree>
    <p:extLst>
      <p:ext uri="{BB962C8B-B14F-4D97-AF65-F5344CB8AC3E}">
        <p14:creationId xmlns:p14="http://schemas.microsoft.com/office/powerpoint/2010/main" val="978137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16</a:t>
            </a:fld>
            <a:endParaRPr lang="en-US"/>
          </a:p>
        </p:txBody>
      </p:sp>
    </p:spTree>
    <p:extLst>
      <p:ext uri="{BB962C8B-B14F-4D97-AF65-F5344CB8AC3E}">
        <p14:creationId xmlns:p14="http://schemas.microsoft.com/office/powerpoint/2010/main" val="1433792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17</a:t>
            </a:fld>
            <a:endParaRPr lang="en-US"/>
          </a:p>
        </p:txBody>
      </p:sp>
    </p:spTree>
    <p:extLst>
      <p:ext uri="{BB962C8B-B14F-4D97-AF65-F5344CB8AC3E}">
        <p14:creationId xmlns:p14="http://schemas.microsoft.com/office/powerpoint/2010/main" val="2942830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18</a:t>
            </a:fld>
            <a:endParaRPr lang="en-US"/>
          </a:p>
        </p:txBody>
      </p:sp>
    </p:spTree>
    <p:extLst>
      <p:ext uri="{BB962C8B-B14F-4D97-AF65-F5344CB8AC3E}">
        <p14:creationId xmlns:p14="http://schemas.microsoft.com/office/powerpoint/2010/main" val="2563000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23</a:t>
            </a:fld>
            <a:endParaRPr lang="en-US"/>
          </a:p>
        </p:txBody>
      </p:sp>
    </p:spTree>
    <p:extLst>
      <p:ext uri="{BB962C8B-B14F-4D97-AF65-F5344CB8AC3E}">
        <p14:creationId xmlns:p14="http://schemas.microsoft.com/office/powerpoint/2010/main" val="3613179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24</a:t>
            </a:fld>
            <a:endParaRPr lang="en-US"/>
          </a:p>
        </p:txBody>
      </p:sp>
    </p:spTree>
    <p:extLst>
      <p:ext uri="{BB962C8B-B14F-4D97-AF65-F5344CB8AC3E}">
        <p14:creationId xmlns:p14="http://schemas.microsoft.com/office/powerpoint/2010/main" val="3052050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7/11/2025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7/11/2025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7/11/2025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7/11/2025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7/11/2025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7/11/2025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7/11/2025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hyperlink" Target="https://nls.hcmuaf.edu.vn/contents.php?ur=nls&amp;ids=42921"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400000">
            <a:off x="14014026" y="-1989961"/>
            <a:ext cx="4200545" cy="6981515"/>
          </a:xfrm>
          <a:prstGeom prst="rect">
            <a:avLst/>
          </a:prstGeom>
        </p:spPr>
      </p:pic>
      <p:sp>
        <p:nvSpPr>
          <p:cNvPr id="7" name="TextBox 7"/>
          <p:cNvSpPr txBox="1"/>
          <p:nvPr/>
        </p:nvSpPr>
        <p:spPr>
          <a:xfrm>
            <a:off x="1595841" y="3790381"/>
            <a:ext cx="15153732" cy="1102866"/>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0" tIns="0" rIns="0" bIns="0" rtlCol="0" anchor="t">
            <a:spAutoFit/>
          </a:bodyPr>
          <a:lstStyle/>
          <a:p>
            <a:pPr algn="ctr">
              <a:lnSpc>
                <a:spcPts val="8550"/>
              </a:lnSpc>
            </a:pPr>
            <a:r>
              <a:rPr lang="en-US" sz="9500" b="1" spc="95" dirty="0" err="1">
                <a:solidFill>
                  <a:srgbClr val="FF0000"/>
                </a:solidFill>
                <a:latin typeface="Times New Roman" panose="02020603050405020304" pitchFamily="18" charset="0"/>
                <a:cs typeface="Times New Roman" panose="02020603050405020304" pitchFamily="18" charset="0"/>
              </a:rPr>
              <a:t>Bảo</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vệ</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luận</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văn</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tốt</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nghiệp</a:t>
            </a:r>
            <a:r>
              <a:rPr lang="en-US" sz="9500" b="1" spc="95" dirty="0">
                <a:solidFill>
                  <a:srgbClr val="FF0000"/>
                </a:solidFill>
                <a:latin typeface="Times New Roman" panose="02020603050405020304" pitchFamily="18" charset="0"/>
                <a:cs typeface="Times New Roman" panose="02020603050405020304" pitchFamily="18" charset="0"/>
              </a:rPr>
              <a:t> </a:t>
            </a:r>
          </a:p>
        </p:txBody>
      </p:sp>
      <p:sp>
        <p:nvSpPr>
          <p:cNvPr id="10" name="TextBox 7"/>
          <p:cNvSpPr txBox="1"/>
          <p:nvPr/>
        </p:nvSpPr>
        <p:spPr>
          <a:xfrm>
            <a:off x="4472009" y="4893247"/>
            <a:ext cx="9324432" cy="989438"/>
          </a:xfrm>
          <a:prstGeom prst="rect">
            <a:avLst/>
          </a:prstGeom>
        </p:spPr>
        <p:txBody>
          <a:bodyPr wrap="square" lIns="0" tIns="0" rIns="0" bIns="0" rtlCol="0" anchor="t">
            <a:spAutoFit/>
          </a:bodyPr>
          <a:lstStyle/>
          <a:p>
            <a:pPr algn="ctr">
              <a:lnSpc>
                <a:spcPts val="8550"/>
              </a:lnSpc>
            </a:pPr>
            <a:r>
              <a:rPr lang="en-US" sz="5400" b="1" spc="95" dirty="0" err="1">
                <a:solidFill>
                  <a:srgbClr val="FF0000"/>
                </a:solidFill>
                <a:latin typeface="Times New Roman" panose="02020603050405020304" pitchFamily="18" charset="0"/>
                <a:cs typeface="Times New Roman" panose="02020603050405020304" pitchFamily="18" charset="0"/>
              </a:rPr>
              <a:t>Năm</a:t>
            </a:r>
            <a:r>
              <a:rPr lang="en-US" sz="5400" b="1" spc="95" dirty="0">
                <a:solidFill>
                  <a:srgbClr val="FF0000"/>
                </a:solidFill>
                <a:latin typeface="Times New Roman" panose="02020603050405020304" pitchFamily="18" charset="0"/>
                <a:cs typeface="Times New Roman" panose="02020603050405020304" pitchFamily="18" charset="0"/>
              </a:rPr>
              <a:t> </a:t>
            </a:r>
            <a:r>
              <a:rPr lang="en-US" sz="5400" b="1" spc="95" dirty="0" err="1">
                <a:solidFill>
                  <a:srgbClr val="FF0000"/>
                </a:solidFill>
                <a:latin typeface="Times New Roman" panose="02020603050405020304" pitchFamily="18" charset="0"/>
                <a:cs typeface="Times New Roman" panose="02020603050405020304" pitchFamily="18" charset="0"/>
              </a:rPr>
              <a:t>học</a:t>
            </a:r>
            <a:r>
              <a:rPr lang="en-US" sz="5400" b="1" spc="95" dirty="0">
                <a:solidFill>
                  <a:srgbClr val="FF0000"/>
                </a:solidFill>
                <a:latin typeface="Times New Roman" panose="02020603050405020304" pitchFamily="18" charset="0"/>
                <a:cs typeface="Times New Roman" panose="02020603050405020304" pitchFamily="18" charset="0"/>
              </a:rPr>
              <a:t> 2024 - 2025</a:t>
            </a:r>
          </a:p>
        </p:txBody>
      </p:sp>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28600" y="249094"/>
            <a:ext cx="2013929" cy="2013929"/>
          </a:xfrm>
          <a:prstGeom prst="rect">
            <a:avLst/>
          </a:prstGeom>
        </p:spPr>
      </p:pic>
      <p:sp>
        <p:nvSpPr>
          <p:cNvPr id="12" name="TextBox 7"/>
          <p:cNvSpPr txBox="1"/>
          <p:nvPr/>
        </p:nvSpPr>
        <p:spPr>
          <a:xfrm>
            <a:off x="2337636" y="449561"/>
            <a:ext cx="13593178"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TRƯỜNG ĐẠI HỌC NÔNG LÂM THÀNH PHỐ HỒ CHÍ MINH</a:t>
            </a:r>
          </a:p>
        </p:txBody>
      </p:sp>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007778" y="187137"/>
            <a:ext cx="2075886" cy="2075886"/>
          </a:xfrm>
          <a:prstGeom prst="rect">
            <a:avLst/>
          </a:prstGeom>
        </p:spPr>
      </p:pic>
      <p:sp>
        <p:nvSpPr>
          <p:cNvPr id="14" name="TextBox 7"/>
          <p:cNvSpPr txBox="1"/>
          <p:nvPr/>
        </p:nvSpPr>
        <p:spPr>
          <a:xfrm>
            <a:off x="1891989" y="7458746"/>
            <a:ext cx="15153732" cy="935321"/>
          </a:xfrm>
          <a:prstGeom prst="rect">
            <a:avLst/>
          </a:prstGeom>
        </p:spPr>
        <p:txBody>
          <a:bodyPr lIns="0" tIns="0" rIns="0" bIns="0" rtlCol="0" anchor="t">
            <a:spAutoFit/>
          </a:bodyPr>
          <a:lstStyle/>
          <a:p>
            <a:pPr algn="ctr">
              <a:lnSpc>
                <a:spcPts val="8550"/>
              </a:lnSpc>
            </a:pPr>
            <a:r>
              <a:rPr lang="en-US" sz="3600" b="1" spc="95" dirty="0" err="1">
                <a:solidFill>
                  <a:srgbClr val="008000"/>
                </a:solidFill>
                <a:latin typeface="Times New Roman" panose="02020603050405020304" pitchFamily="18" charset="0"/>
                <a:cs typeface="Times New Roman" panose="02020603050405020304" pitchFamily="18" charset="0"/>
              </a:rPr>
              <a:t>Thành</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phố</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Thủ</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Đức</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ngày</a:t>
            </a:r>
            <a:r>
              <a:rPr lang="en-US" sz="3600" b="1" spc="95" dirty="0">
                <a:solidFill>
                  <a:srgbClr val="008000"/>
                </a:solidFill>
                <a:latin typeface="Times New Roman" panose="02020603050405020304" pitchFamily="18" charset="0"/>
                <a:cs typeface="Times New Roman" panose="02020603050405020304" pitchFamily="18" charset="0"/>
              </a:rPr>
              <a:t> 29 </a:t>
            </a:r>
            <a:r>
              <a:rPr lang="en-US" sz="3600" b="1" spc="95" dirty="0" err="1">
                <a:solidFill>
                  <a:srgbClr val="008000"/>
                </a:solidFill>
                <a:latin typeface="Times New Roman" panose="02020603050405020304" pitchFamily="18" charset="0"/>
                <a:cs typeface="Times New Roman" panose="02020603050405020304" pitchFamily="18" charset="0"/>
              </a:rPr>
              <a:t>tháng</a:t>
            </a:r>
            <a:r>
              <a:rPr lang="en-US" sz="3600" b="1" spc="95" dirty="0">
                <a:solidFill>
                  <a:srgbClr val="008000"/>
                </a:solidFill>
                <a:latin typeface="Times New Roman" panose="02020603050405020304" pitchFamily="18" charset="0"/>
                <a:cs typeface="Times New Roman" panose="02020603050405020304" pitchFamily="18" charset="0"/>
              </a:rPr>
              <a:t> 08 </a:t>
            </a:r>
            <a:r>
              <a:rPr lang="en-US" sz="3600" b="1" spc="95" dirty="0" err="1">
                <a:solidFill>
                  <a:srgbClr val="008000"/>
                </a:solidFill>
                <a:latin typeface="Times New Roman" panose="02020603050405020304" pitchFamily="18" charset="0"/>
                <a:cs typeface="Times New Roman" panose="02020603050405020304" pitchFamily="18" charset="0"/>
              </a:rPr>
              <a:t>năm</a:t>
            </a:r>
            <a:r>
              <a:rPr lang="en-US" sz="3600" b="1" spc="95" dirty="0">
                <a:solidFill>
                  <a:srgbClr val="008000"/>
                </a:solidFill>
                <a:latin typeface="Times New Roman" panose="02020603050405020304" pitchFamily="18" charset="0"/>
                <a:cs typeface="Times New Roman" panose="02020603050405020304" pitchFamily="18" charset="0"/>
              </a:rPr>
              <a:t> 2025</a:t>
            </a:r>
          </a:p>
        </p:txBody>
      </p:sp>
      <p:sp>
        <p:nvSpPr>
          <p:cNvPr id="15" name="TextBox 7"/>
          <p:cNvSpPr txBox="1"/>
          <p:nvPr/>
        </p:nvSpPr>
        <p:spPr>
          <a:xfrm>
            <a:off x="2337636" y="1095432"/>
            <a:ext cx="13670142"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KHOA CÔNG NGHỆ THÔNG TIN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7648238" y="9647238"/>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75E66A3-2200-4675-ADFE-7BEC73051F88}"/>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2.1 RAG(Retrieval-Augmented Generation)</a:t>
            </a:r>
          </a:p>
        </p:txBody>
      </p:sp>
      <p:pic>
        <p:nvPicPr>
          <p:cNvPr id="3" name="Picture 2">
            <a:extLst>
              <a:ext uri="{FF2B5EF4-FFF2-40B4-BE49-F238E27FC236}">
                <a16:creationId xmlns:a16="http://schemas.microsoft.com/office/drawing/2014/main" id="{42910AFF-2E4C-4EF7-BFCD-4F317DB462F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E4382F31-20DF-4245-B1A3-F39BFEE334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5" name="TextBox 4">
            <a:extLst>
              <a:ext uri="{FF2B5EF4-FFF2-40B4-BE49-F238E27FC236}">
                <a16:creationId xmlns:a16="http://schemas.microsoft.com/office/drawing/2014/main" id="{7B4AD178-E791-4FF7-B3D1-F70A29387173}"/>
              </a:ext>
            </a:extLst>
          </p:cNvPr>
          <p:cNvSpPr txBox="1"/>
          <p:nvPr/>
        </p:nvSpPr>
        <p:spPr>
          <a:xfrm>
            <a:off x="533400" y="1667090"/>
            <a:ext cx="14630400" cy="2246769"/>
          </a:xfrm>
          <a:prstGeom prst="rect">
            <a:avLst/>
          </a:prstGeom>
          <a:noFill/>
        </p:spPr>
        <p:txBody>
          <a:bodyPr wrap="square" rtlCol="0">
            <a:spAutoFit/>
          </a:bodyPr>
          <a:lstStyle/>
          <a:p>
            <a:pPr marL="457200"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Chunking:</a:t>
            </a:r>
          </a:p>
          <a:p>
            <a:pPr lvl="1"/>
            <a:r>
              <a:rPr lang="en-US" sz="3500" dirty="0" err="1">
                <a:latin typeface="Arial" panose="020B0604020202020204" pitchFamily="34" charset="0"/>
                <a:cs typeface="Arial" panose="020B0604020202020204" pitchFamily="34" charset="0"/>
              </a:rPr>
              <a:t>Đây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là</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phương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pháp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quan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trọng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RAG.</a:t>
            </a:r>
          </a:p>
          <a:p>
            <a:pPr lvl="1"/>
            <a:endParaRPr lang="en-US" sz="3500" dirty="0">
              <a:latin typeface="Arial" panose="020B0604020202020204" pitchFamily="34" charset="0"/>
              <a:cs typeface="Arial" panose="020B0604020202020204" pitchFamily="34" charset="0"/>
            </a:endParaRPr>
          </a:p>
          <a:p>
            <a:pPr marL="971550" lvl="1" indent="-514350">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1AA96FF5-13DB-4439-AF8B-441F01B9B342}"/>
              </a:ext>
            </a:extLst>
          </p:cNvPr>
          <p:cNvSpPr txBox="1"/>
          <p:nvPr/>
        </p:nvSpPr>
        <p:spPr>
          <a:xfrm>
            <a:off x="533400" y="6277017"/>
            <a:ext cx="14630400" cy="2246769"/>
          </a:xfrm>
          <a:prstGeom prst="rect">
            <a:avLst/>
          </a:prstGeom>
          <a:noFill/>
        </p:spPr>
        <p:txBody>
          <a:bodyPr wrap="square" rtlCol="0">
            <a:spAutoFit/>
          </a:bodyPr>
          <a:lstStyle/>
          <a:p>
            <a:pPr lvl="1"/>
            <a:r>
              <a:rPr lang="en-US" sz="3500" dirty="0" err="1">
                <a:latin typeface="Arial" panose="020B0604020202020204" pitchFamily="34" charset="0"/>
                <a:cs typeface="Arial" panose="020B0604020202020204" pitchFamily="34" charset="0"/>
              </a:rPr>
              <a:t>Phương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pháp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LLM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chia chunk </a:t>
            </a:r>
            <a:r>
              <a:rPr lang="en-US" sz="3500" dirty="0" err="1">
                <a:latin typeface="Arial" panose="020B0604020202020204" pitchFamily="34" charset="0"/>
                <a:cs typeface="Arial" panose="020B0604020202020204" pitchFamily="34" charset="0"/>
              </a:rPr>
              <a:t>được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xem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là</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giản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mang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tốt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nhất</a:t>
            </a:r>
            <a:r>
              <a:rPr lang="en-US" sz="3500" dirty="0">
                <a:latin typeface="Arial" panose="020B0604020202020204" pitchFamily="34" charset="0"/>
                <a:cs typeface="Arial" panose="020B0604020202020204" pitchFamily="34" charset="0"/>
              </a:rPr>
              <a:t>.</a:t>
            </a:r>
          </a:p>
          <a:p>
            <a:pPr lvl="1"/>
            <a:endParaRPr lang="en-US" sz="3500" dirty="0">
              <a:latin typeface="Arial" panose="020B0604020202020204" pitchFamily="34" charset="0"/>
              <a:cs typeface="Arial" panose="020B0604020202020204" pitchFamily="34" charset="0"/>
            </a:endParaRPr>
          </a:p>
          <a:p>
            <a:pPr lvl="1"/>
            <a:r>
              <a:rPr lang="en-US" sz="3500" dirty="0" err="1">
                <a:latin typeface="Arial" panose="020B0604020202020204" pitchFamily="34" charset="0"/>
                <a:cs typeface="Arial" panose="020B0604020202020204" pitchFamily="34" charset="0"/>
              </a:rPr>
              <a:t>Nhược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điểm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Tốn</a:t>
            </a:r>
            <a:r>
              <a:rPr lang="en-US" sz="3500" dirty="0">
                <a:latin typeface="Arial" panose="020B0604020202020204" pitchFamily="34" charset="0"/>
                <a:cs typeface="Arial" panose="020B0604020202020204" pitchFamily="34" charset="0"/>
              </a:rPr>
              <a:t> chi </a:t>
            </a:r>
            <a:r>
              <a:rPr lang="en-US" sz="3500" dirty="0" err="1">
                <a:latin typeface="Arial" panose="020B0604020202020204" pitchFamily="34" charset="0"/>
                <a:cs typeface="Arial" panose="020B0604020202020204" pitchFamily="34" charset="0"/>
              </a:rPr>
              <a:t>phí</a:t>
            </a:r>
            <a:r>
              <a:rPr lang="en-US" sz="3500" dirty="0">
                <a:latin typeface="Arial" panose="020B0604020202020204" pitchFamily="34" charset="0"/>
                <a:cs typeface="Arial" panose="020B0604020202020204" pitchFamily="34" charset="0"/>
              </a:rPr>
              <a:t> API, </a:t>
            </a:r>
            <a:r>
              <a:rPr lang="en-US" sz="3500" dirty="0" err="1">
                <a:latin typeface="Arial" panose="020B0604020202020204" pitchFamily="34" charset="0"/>
                <a:cs typeface="Arial" panose="020B0604020202020204" pitchFamily="34" charset="0"/>
              </a:rPr>
              <a:t>lâu</a:t>
            </a:r>
            <a:r>
              <a:rPr lang="en-US" sz="3500" dirty="0">
                <a:latin typeface="Arial" panose="020B0604020202020204" pitchFamily="34" charset="0"/>
                <a:cs typeface="Arial" panose="020B0604020202020204" pitchFamily="34" charset="0"/>
              </a:rPr>
              <a:t>.</a:t>
            </a:r>
          </a:p>
        </p:txBody>
      </p:sp>
      <p:pic>
        <p:nvPicPr>
          <p:cNvPr id="9" name="Picture 8">
            <a:extLst>
              <a:ext uri="{FF2B5EF4-FFF2-40B4-BE49-F238E27FC236}">
                <a16:creationId xmlns:a16="http://schemas.microsoft.com/office/drawing/2014/main" id="{5445C960-B9A7-4893-A36B-0DD650B1B426}"/>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534528" y="3019445"/>
            <a:ext cx="11582400" cy="2362200"/>
          </a:xfrm>
          <a:prstGeom prst="rect">
            <a:avLst/>
          </a:prstGeom>
          <a:noFill/>
          <a:ln>
            <a:noFill/>
          </a:ln>
        </p:spPr>
      </p:pic>
    </p:spTree>
    <p:extLst>
      <p:ext uri="{BB962C8B-B14F-4D97-AF65-F5344CB8AC3E}">
        <p14:creationId xmlns:p14="http://schemas.microsoft.com/office/powerpoint/2010/main" val="11739102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9B011FD0-A082-4284-B7DF-0A42F7A22B66}"/>
              </a:ext>
            </a:extLst>
          </p:cNvPr>
          <p:cNvSpPr txBox="1"/>
          <p:nvPr/>
        </p:nvSpPr>
        <p:spPr>
          <a:xfrm>
            <a:off x="381000" y="0"/>
            <a:ext cx="17678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2.2 GRAG(Graph Retrieval-Augmented Generation)</a:t>
            </a:r>
          </a:p>
        </p:txBody>
      </p:sp>
      <p:pic>
        <p:nvPicPr>
          <p:cNvPr id="3" name="Picture 2">
            <a:extLst>
              <a:ext uri="{FF2B5EF4-FFF2-40B4-BE49-F238E27FC236}">
                <a16:creationId xmlns:a16="http://schemas.microsoft.com/office/drawing/2014/main" id="{2124BB9A-8714-4205-B3A9-40AD768E77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F7E1F2AC-312E-46C5-8BB1-6125756AA8E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6" name="TextBox 5">
            <a:extLst>
              <a:ext uri="{FF2B5EF4-FFF2-40B4-BE49-F238E27FC236}">
                <a16:creationId xmlns:a16="http://schemas.microsoft.com/office/drawing/2014/main" id="{DEC6FBB7-EB26-4CA4-B72A-CA7272A7B1DF}"/>
              </a:ext>
            </a:extLst>
          </p:cNvPr>
          <p:cNvSpPr txBox="1"/>
          <p:nvPr/>
        </p:nvSpPr>
        <p:spPr>
          <a:xfrm>
            <a:off x="1128336" y="1497052"/>
            <a:ext cx="13563600" cy="564789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rPr>
              <a:t>Nổi lên kế thừa sự phát triển của RAG nhằm giải quyết các nhược điểm của RAG</a:t>
            </a:r>
          </a:p>
          <a:p>
            <a:pPr marL="285750" indent="-28575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rPr>
              <a:t>Tận dụng sức mạnh của các cấu trúc đồ thị</a:t>
            </a:r>
          </a:p>
          <a:p>
            <a:pPr>
              <a:lnSpc>
                <a:spcPct val="150000"/>
              </a:lnSpc>
            </a:pPr>
            <a:r>
              <a:rPr lang="vi-VN" sz="3500" b="1" dirty="0">
                <a:latin typeface="Arial" panose="020B0604020202020204" pitchFamily="34" charset="0"/>
                <a:cs typeface="Arial" panose="020B0604020202020204" pitchFamily="34" charset="0"/>
              </a:rPr>
              <a:t>Nhược điểm:</a:t>
            </a:r>
          </a:p>
          <a:p>
            <a:pPr marL="457200" indent="-45720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rPr>
              <a:t>Xây dựng đồ thị phù hợp với từng tài liệu khác nhau</a:t>
            </a:r>
          </a:p>
          <a:p>
            <a:pPr marL="457200" indent="-45720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rPr>
              <a:t>Xử lý nhiều quan hệ phức tạp</a:t>
            </a:r>
          </a:p>
          <a:p>
            <a:pPr marL="457200" indent="-45720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rPr>
              <a:t>Khó mở rộng</a:t>
            </a:r>
          </a:p>
        </p:txBody>
      </p:sp>
      <p:pic>
        <p:nvPicPr>
          <p:cNvPr id="8" name="Picture 7">
            <a:extLst>
              <a:ext uri="{FF2B5EF4-FFF2-40B4-BE49-F238E27FC236}">
                <a16:creationId xmlns:a16="http://schemas.microsoft.com/office/drawing/2014/main" id="{C38CA7AA-E39E-41D9-BF03-8FC6663EEDB1}"/>
              </a:ext>
            </a:extLst>
          </p:cNvPr>
          <p:cNvPicPr>
            <a:picLocks noChangeAspect="1"/>
          </p:cNvPicPr>
          <p:nvPr/>
        </p:nvPicPr>
        <p:blipFill>
          <a:blip r:embed="rId4"/>
          <a:stretch>
            <a:fillRect/>
          </a:stretch>
        </p:blipFill>
        <p:spPr>
          <a:xfrm>
            <a:off x="12092630" y="4252721"/>
            <a:ext cx="5966770" cy="5326736"/>
          </a:xfrm>
          <a:prstGeom prst="rect">
            <a:avLst/>
          </a:prstGeom>
        </p:spPr>
      </p:pic>
    </p:spTree>
    <p:extLst>
      <p:ext uri="{BB962C8B-B14F-4D97-AF65-F5344CB8AC3E}">
        <p14:creationId xmlns:p14="http://schemas.microsoft.com/office/powerpoint/2010/main" val="25186807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762000" y="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3. </a:t>
            </a:r>
            <a:r>
              <a:rPr lang="en-US" sz="5600" b="1" dirty="0" err="1">
                <a:latin typeface="Arial" panose="020B0604020202020204" pitchFamily="34" charset="0"/>
                <a:cs typeface="Arial" panose="020B0604020202020204" pitchFamily="34" charset="0"/>
              </a:rPr>
              <a:t>Phương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pháp</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228600" y="1333500"/>
            <a:ext cx="11125200" cy="1846659"/>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3.1. </a:t>
            </a:r>
            <a:r>
              <a:rPr lang="en-US" sz="4000" dirty="0" err="1">
                <a:latin typeface="Arial" panose="020B0604020202020204" pitchFamily="34" charset="0"/>
                <a:cs typeface="Arial" panose="020B0604020202020204" pitchFamily="34" charset="0"/>
              </a:rPr>
              <a:t>Phương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pháp</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giải</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quyết</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bài</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toán</a:t>
            </a:r>
            <a:endParaRPr lang="en-US" sz="4000" dirty="0">
              <a:latin typeface="Arial" panose="020B0604020202020204" pitchFamily="34" charset="0"/>
              <a:cs typeface="Arial" panose="020B0604020202020204" pitchFamily="34" charset="0"/>
            </a:endParaRPr>
          </a:p>
          <a:p>
            <a:pPr marL="269875">
              <a:lnSpc>
                <a:spcPct val="150000"/>
              </a:lnSpc>
            </a:pPr>
            <a:r>
              <a:rPr lang="en-US" sz="4000" dirty="0">
                <a:latin typeface="Arial" panose="020B0604020202020204" pitchFamily="34" charset="0"/>
                <a:cs typeface="Arial" panose="020B0604020202020204" pitchFamily="34" charset="0"/>
              </a:rPr>
              <a:t>3.2. </a:t>
            </a:r>
            <a:r>
              <a:rPr lang="en-US" sz="4000" dirty="0" err="1">
                <a:latin typeface="Arial" panose="020B0604020202020204" pitchFamily="34" charset="0"/>
                <a:cs typeface="Arial" panose="020B0604020202020204" pitchFamily="34" charset="0"/>
              </a:rPr>
              <a:t>Quy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trình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thực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hiện</a:t>
            </a:r>
            <a:endParaRPr lang="en-US" sz="4000" dirty="0">
              <a:latin typeface="Arial" panose="020B0604020202020204" pitchFamily="34" charset="0"/>
              <a:cs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3.1 </a:t>
            </a:r>
            <a:r>
              <a:rPr lang="en-US" sz="5600" b="1" dirty="0" err="1">
                <a:latin typeface="Arial" panose="020B0604020202020204" pitchFamily="34" charset="0"/>
                <a:cs typeface="Arial" panose="020B0604020202020204" pitchFamily="34" charset="0"/>
              </a:rPr>
              <a:t>Phương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pháp</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giải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quyết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bài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toán</a:t>
            </a:r>
            <a:endParaRPr lang="en-US" sz="5600" b="1" spc="95" dirty="0">
              <a:solidFill>
                <a:srgbClr val="FF0000"/>
              </a:solidFill>
              <a:latin typeface="Arial" panose="020B0604020202020204" pitchFamily="34" charset="0"/>
              <a:cs typeface="Arial" panose="020B0604020202020204" pitchFamily="34" charset="0"/>
            </a:endParaRPr>
          </a:p>
        </p:txBody>
      </p:sp>
      <p:pic>
        <p:nvPicPr>
          <p:cNvPr id="10" name="Picture 9">
            <a:extLst>
              <a:ext uri="{FF2B5EF4-FFF2-40B4-BE49-F238E27FC236}">
                <a16:creationId xmlns:a16="http://schemas.microsoft.com/office/drawing/2014/main" id="{AEB67AEA-EFC0-4D14-8BDB-B933BB49F64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515600" y="1120264"/>
            <a:ext cx="7467600" cy="9147686"/>
          </a:xfrm>
          <a:prstGeom prst="rect">
            <a:avLst/>
          </a:prstGeom>
          <a:noFill/>
          <a:ln>
            <a:noFill/>
          </a:ln>
        </p:spPr>
      </p:pic>
      <p:sp>
        <p:nvSpPr>
          <p:cNvPr id="11" name="TextBox 10">
            <a:extLst>
              <a:ext uri="{FF2B5EF4-FFF2-40B4-BE49-F238E27FC236}">
                <a16:creationId xmlns:a16="http://schemas.microsoft.com/office/drawing/2014/main" id="{2899DAE5-55DF-4C63-B916-A3EF6581BA77}"/>
              </a:ext>
            </a:extLst>
          </p:cNvPr>
          <p:cNvSpPr txBox="1"/>
          <p:nvPr/>
        </p:nvSpPr>
        <p:spPr>
          <a:xfrm>
            <a:off x="567886" y="1892138"/>
            <a:ext cx="8893744" cy="7632859"/>
          </a:xfrm>
          <a:prstGeom prst="rect">
            <a:avLst/>
          </a:prstGeom>
          <a:noFill/>
        </p:spPr>
        <p:txBody>
          <a:bodyPr wrap="square">
            <a:spAutoFit/>
          </a:bodyPr>
          <a:lstStyle/>
          <a:p>
            <a:pPr marL="285750" indent="-285750">
              <a:buFont typeface="Arial" panose="020B0604020202020204" pitchFamily="34" charset="0"/>
              <a:buChar char="•"/>
            </a:pPr>
            <a:r>
              <a:rPr lang="vi-VN" sz="3500" dirty="0"/>
              <a:t>Agent: Chịu trách nhiệm ra quyết định.</a:t>
            </a:r>
          </a:p>
          <a:p>
            <a:pPr marL="285750" indent="-285750">
              <a:buFont typeface="Arial" panose="020B0604020202020204" pitchFamily="34" charset="0"/>
              <a:buChar char="•"/>
            </a:pPr>
            <a:endParaRPr lang="vi-VN" sz="3500" dirty="0"/>
          </a:p>
          <a:p>
            <a:pPr marL="285750" indent="-285750">
              <a:buFont typeface="Arial" panose="020B0604020202020204" pitchFamily="34" charset="0"/>
              <a:buChar char="•"/>
            </a:pPr>
            <a:r>
              <a:rPr lang="vi-VN" sz="3500" dirty="0"/>
              <a:t>Retriever Bank: Tập hợp các mô-đun truy xuất, bao gồm một module truy xuất văn bản và một module truy xuất đồ thị.</a:t>
            </a:r>
          </a:p>
          <a:p>
            <a:pPr marL="285750" indent="-285750">
              <a:buFont typeface="Arial" panose="020B0604020202020204" pitchFamily="34" charset="0"/>
              <a:buChar char="•"/>
            </a:pPr>
            <a:endParaRPr lang="vi-VN" sz="3500" dirty="0"/>
          </a:p>
          <a:p>
            <a:pPr marL="285750" indent="-285750">
              <a:buFont typeface="Arial" panose="020B0604020202020204" pitchFamily="34" charset="0"/>
              <a:buChar char="•"/>
            </a:pPr>
            <a:r>
              <a:rPr lang="vi-VN" sz="3500" dirty="0"/>
              <a:t>Generator: LLM tổng hợp câu trả lời cuối cùng. </a:t>
            </a:r>
          </a:p>
          <a:p>
            <a:pPr marL="285750" indent="-285750">
              <a:buFont typeface="Arial" panose="020B0604020202020204" pitchFamily="34" charset="0"/>
              <a:buChar char="•"/>
            </a:pPr>
            <a:endParaRPr lang="vi-VN" sz="3500" dirty="0"/>
          </a:p>
          <a:p>
            <a:pPr marL="285750" indent="-285750">
              <a:buFont typeface="Arial" panose="020B0604020202020204" pitchFamily="34" charset="0"/>
              <a:buChar char="•"/>
            </a:pPr>
            <a:r>
              <a:rPr lang="vi-VN" sz="3500" dirty="0"/>
              <a:t>Critic Module: Thành phần đánh giá và cung cấp phản hồi. Chức năng của nó là đánh giá kết quả đầu ra của Generator và cung cấp hướng dẫn sửa chữa cho Agent nếu câu trả lời bị coi là không chính xác.</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pic>
        <p:nvPicPr>
          <p:cNvPr id="9" name="Picture 8">
            <a:extLst>
              <a:ext uri="{FF2B5EF4-FFF2-40B4-BE49-F238E27FC236}">
                <a16:creationId xmlns:a16="http://schemas.microsoft.com/office/drawing/2014/main" id="{B8886973-0EDA-452E-9412-8AD30953F06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181100" y="3546113"/>
            <a:ext cx="15925800" cy="2660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sp>
        <p:nvSpPr>
          <p:cNvPr id="13" name="TextBox 12">
            <a:extLst>
              <a:ext uri="{FF2B5EF4-FFF2-40B4-BE49-F238E27FC236}">
                <a16:creationId xmlns:a16="http://schemas.microsoft.com/office/drawing/2014/main" id="{64318629-5A11-4FBF-A1F1-0E15DC585990}"/>
              </a:ext>
            </a:extLst>
          </p:cNvPr>
          <p:cNvSpPr txBox="1"/>
          <p:nvPr/>
        </p:nvSpPr>
        <p:spPr>
          <a:xfrm>
            <a:off x="1447800" y="1790700"/>
            <a:ext cx="12649200" cy="5378588"/>
          </a:xfrm>
          <a:prstGeom prst="rect">
            <a:avLst/>
          </a:prstGeom>
          <a:noFill/>
        </p:spPr>
        <p:txBody>
          <a:bodyPr wrap="square" rtlCol="0">
            <a:spAutoFit/>
          </a:bodyPr>
          <a:lstStyle/>
          <a:p>
            <a:pPr marL="285750" indent="-285750">
              <a:buFont typeface="Arial" panose="020B0604020202020204" pitchFamily="34" charset="0"/>
              <a:buChar char="•"/>
            </a:pPr>
            <a:r>
              <a:rPr lang="vi-VN" sz="3500" b="1" dirty="0"/>
              <a:t>Chuẩn bị mô hình gốc</a:t>
            </a:r>
          </a:p>
          <a:p>
            <a:pPr lvl="0" algn="just" fontAlgn="base">
              <a:lnSpc>
                <a:spcPct val="150000"/>
              </a:lnSpc>
              <a:buSzPts val="1000"/>
              <a:tabLst>
                <a:tab pos="457200" algn="l"/>
              </a:tabLst>
            </a:pPr>
            <a:r>
              <a:rPr lang="vi-VN" sz="3500" dirty="0">
                <a:solidFill>
                  <a:srgbClr val="000000"/>
                </a:solidFill>
                <a:ea typeface="SimSun" panose="02010600030101010101" pitchFamily="2" charset="-122"/>
              </a:rPr>
              <a:t>Dựa trên tầm quan trọng của các thành phần trong kiến trúc, chúng em sẽ quyết định sử dụng mô hình:</a:t>
            </a:r>
          </a:p>
          <a:p>
            <a:pPr lvl="0" algn="just" fontAlgn="base">
              <a:lnSpc>
                <a:spcPct val="150000"/>
              </a:lnSpc>
              <a:buSzPts val="1000"/>
              <a:tabLst>
                <a:tab pos="457200" algn="l"/>
              </a:tabLst>
            </a:pPr>
            <a:r>
              <a:rPr lang="vi-VN" sz="3500" dirty="0">
                <a:solidFill>
                  <a:srgbClr val="000000"/>
                </a:solidFill>
                <a:ea typeface="SimSun" panose="02010600030101010101" pitchFamily="2" charset="-122"/>
              </a:rPr>
              <a:t>Agent: Gemini-1.5-flash</a:t>
            </a:r>
          </a:p>
          <a:p>
            <a:pPr algn="just" fontAlgn="base">
              <a:lnSpc>
                <a:spcPct val="150000"/>
              </a:lnSpc>
              <a:buSzPts val="1000"/>
              <a:tabLst>
                <a:tab pos="457200" algn="l"/>
              </a:tabLst>
            </a:pPr>
            <a:r>
              <a:rPr lang="vi-VN" sz="3500" dirty="0">
                <a:solidFill>
                  <a:srgbClr val="000000"/>
                </a:solidFill>
                <a:ea typeface="SimSun" panose="02010600030101010101" pitchFamily="2" charset="-122"/>
              </a:rPr>
              <a:t>Validator: Gemini-1.5-flash</a:t>
            </a:r>
          </a:p>
          <a:p>
            <a:pPr algn="just" fontAlgn="base">
              <a:lnSpc>
                <a:spcPct val="150000"/>
              </a:lnSpc>
              <a:buSzPts val="1000"/>
              <a:tabLst>
                <a:tab pos="457200" algn="l"/>
              </a:tabLst>
            </a:pPr>
            <a:r>
              <a:rPr lang="vi-VN" sz="3500" dirty="0">
                <a:solidFill>
                  <a:srgbClr val="000000"/>
                </a:solidFill>
                <a:ea typeface="SimSun" panose="02010600030101010101" pitchFamily="2" charset="-122"/>
              </a:rPr>
              <a:t>Commentor: Gemini-1.5-flash</a:t>
            </a:r>
          </a:p>
          <a:p>
            <a:pPr algn="just" fontAlgn="base">
              <a:lnSpc>
                <a:spcPct val="150000"/>
              </a:lnSpc>
              <a:buSzPts val="1000"/>
              <a:tabLst>
                <a:tab pos="457200" algn="l"/>
              </a:tabLst>
            </a:pPr>
            <a:r>
              <a:rPr lang="vi-VN" sz="3500" dirty="0">
                <a:solidFill>
                  <a:srgbClr val="000000"/>
                </a:solidFill>
                <a:ea typeface="SimSun" panose="02010600030101010101" pitchFamily="2" charset="-122"/>
              </a:rPr>
              <a:t>Generator: Gemini-1.5-flash</a:t>
            </a:r>
          </a:p>
        </p:txBody>
      </p:sp>
    </p:spTree>
    <p:extLst>
      <p:ext uri="{BB962C8B-B14F-4D97-AF65-F5344CB8AC3E}">
        <p14:creationId xmlns:p14="http://schemas.microsoft.com/office/powerpoint/2010/main" val="2365931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sp>
        <p:nvSpPr>
          <p:cNvPr id="13" name="TextBox 12">
            <a:extLst>
              <a:ext uri="{FF2B5EF4-FFF2-40B4-BE49-F238E27FC236}">
                <a16:creationId xmlns:a16="http://schemas.microsoft.com/office/drawing/2014/main" id="{64318629-5A11-4FBF-A1F1-0E15DC585990}"/>
              </a:ext>
            </a:extLst>
          </p:cNvPr>
          <p:cNvSpPr txBox="1"/>
          <p:nvPr/>
        </p:nvSpPr>
        <p:spPr>
          <a:xfrm>
            <a:off x="1447800" y="1359301"/>
            <a:ext cx="12649200" cy="3765839"/>
          </a:xfrm>
          <a:prstGeom prst="rect">
            <a:avLst/>
          </a:prstGeom>
          <a:noFill/>
        </p:spPr>
        <p:txBody>
          <a:bodyPr wrap="square" rtlCol="0">
            <a:spAutoFit/>
          </a:bodyPr>
          <a:lstStyle/>
          <a:p>
            <a:pPr marL="285750" indent="-285750">
              <a:buFont typeface="Arial" panose="020B0604020202020204" pitchFamily="34" charset="0"/>
              <a:buChar char="•"/>
            </a:pPr>
            <a:r>
              <a:rPr lang="vi-VN" sz="3500" b="1" dirty="0"/>
              <a:t>Chuẩn bị tập dữ liệu</a:t>
            </a:r>
          </a:p>
          <a:p>
            <a:pPr lvl="0" algn="just" fontAlgn="base">
              <a:lnSpc>
                <a:spcPct val="150000"/>
              </a:lnSpc>
              <a:buSzPts val="1000"/>
              <a:tabLst>
                <a:tab pos="457200" algn="l"/>
              </a:tabLst>
            </a:pPr>
            <a:r>
              <a:rPr lang="vi-VN" sz="3500" dirty="0">
                <a:solidFill>
                  <a:srgbClr val="000000"/>
                </a:solidFill>
                <a:effectLst/>
                <a:ea typeface="Times New Roman" panose="02020603050405020304" pitchFamily="18" charset="0"/>
              </a:rPr>
              <a:t>Tập dữ liệu là sổ tay sinh viên Nông Lâm 2024:</a:t>
            </a:r>
            <a:endParaRPr lang="vi-VN" sz="3500" dirty="0">
              <a:solidFill>
                <a:srgbClr val="000000"/>
              </a:solidFill>
              <a:ea typeface="SimSun" panose="02010600030101010101" pitchFamily="2" charset="-122"/>
            </a:endParaRPr>
          </a:p>
          <a:p>
            <a:pPr lvl="0" algn="just" fontAlgn="base">
              <a:lnSpc>
                <a:spcPct val="150000"/>
              </a:lnSpc>
              <a:buSzPts val="1000"/>
              <a:tabLst>
                <a:tab pos="457200" algn="l"/>
              </a:tabLst>
            </a:pPr>
            <a:r>
              <a:rPr lang="vi-VN" sz="3500" u="sng" dirty="0">
                <a:solidFill>
                  <a:srgbClr val="000000"/>
                </a:solidFill>
                <a:effectLst/>
                <a:ea typeface="Times New Roman" panose="02020603050405020304" pitchFamily="18" charset="0"/>
                <a:hlinkClick r:id="rId4"/>
              </a:rPr>
              <a:t>https://nls.hcmuaf.edu.vn/contents.php?ur=nls&amp;ids=42921</a:t>
            </a:r>
            <a:r>
              <a:rPr lang="vi-VN" sz="3500" dirty="0">
                <a:solidFill>
                  <a:srgbClr val="000000"/>
                </a:solidFill>
                <a:effectLst/>
                <a:ea typeface="Times New Roman" panose="02020603050405020304" pitchFamily="18" charset="0"/>
              </a:rPr>
              <a:t>.</a:t>
            </a:r>
            <a:endParaRPr lang="vi-VN" sz="3500" dirty="0">
              <a:solidFill>
                <a:srgbClr val="000000"/>
              </a:solidFill>
              <a:effectLst/>
              <a:ea typeface="SimSun" panose="02010600030101010101" pitchFamily="2" charset="-122"/>
            </a:endParaRPr>
          </a:p>
          <a:p>
            <a:pPr lvl="0" algn="just" fontAlgn="base">
              <a:lnSpc>
                <a:spcPct val="150000"/>
              </a:lnSpc>
              <a:buSzPts val="1000"/>
              <a:tabLst>
                <a:tab pos="457200" algn="l"/>
              </a:tabLst>
            </a:pPr>
            <a:r>
              <a:rPr lang="vi-VN" sz="3500" dirty="0">
                <a:solidFill>
                  <a:srgbClr val="000000"/>
                </a:solidFill>
                <a:effectLst/>
                <a:ea typeface="Times New Roman" panose="02020603050405020304" pitchFamily="18" charset="0"/>
              </a:rPr>
              <a:t>Gồm 76 trang. Nhưng chỉ lấy 65 trang(bỏ 9 trang đầu và 2 trang cuối).</a:t>
            </a:r>
            <a:endParaRPr lang="vi-VN" sz="3500" dirty="0">
              <a:solidFill>
                <a:srgbClr val="000000"/>
              </a:solidFill>
              <a:effectLst/>
              <a:ea typeface="SimSun" panose="02010600030101010101" pitchFamily="2" charset="-122"/>
            </a:endParaRPr>
          </a:p>
        </p:txBody>
      </p:sp>
      <p:sp>
        <p:nvSpPr>
          <p:cNvPr id="15" name="TextBox 14">
            <a:extLst>
              <a:ext uri="{FF2B5EF4-FFF2-40B4-BE49-F238E27FC236}">
                <a16:creationId xmlns:a16="http://schemas.microsoft.com/office/drawing/2014/main" id="{D7E13CFE-EB8B-4227-BE8A-7BF6DF2E7078}"/>
              </a:ext>
            </a:extLst>
          </p:cNvPr>
          <p:cNvSpPr txBox="1"/>
          <p:nvPr/>
        </p:nvSpPr>
        <p:spPr>
          <a:xfrm>
            <a:off x="1416424" y="5114825"/>
            <a:ext cx="12649200" cy="630942"/>
          </a:xfrm>
          <a:prstGeom prst="rect">
            <a:avLst/>
          </a:prstGeom>
          <a:noFill/>
        </p:spPr>
        <p:txBody>
          <a:bodyPr wrap="square" rtlCol="0">
            <a:spAutoFit/>
          </a:bodyPr>
          <a:lstStyle/>
          <a:p>
            <a:pPr marL="285750" indent="-285750">
              <a:buFont typeface="Arial" panose="020B0604020202020204" pitchFamily="34" charset="0"/>
              <a:buChar char="•"/>
            </a:pPr>
            <a:r>
              <a:rPr lang="vi-VN" sz="3500" b="1" dirty="0">
                <a:solidFill>
                  <a:srgbClr val="000000"/>
                </a:solidFill>
                <a:effectLst/>
                <a:latin typeface="Times New Roman" panose="02020603050405020304" pitchFamily="18" charset="0"/>
                <a:ea typeface="Times New Roman" panose="02020603050405020304" pitchFamily="18" charset="0"/>
              </a:rPr>
              <a:t>Tiền x</a:t>
            </a:r>
            <a:r>
              <a:rPr lang="vi-VN" sz="3500" b="1" dirty="0">
                <a:solidFill>
                  <a:srgbClr val="000000"/>
                </a:solidFill>
                <a:latin typeface="Times New Roman" panose="02020603050405020304" pitchFamily="18" charset="0"/>
                <a:ea typeface="Times New Roman" panose="02020603050405020304" pitchFamily="18" charset="0"/>
              </a:rPr>
              <a:t>ử lý dữ liệu</a:t>
            </a:r>
          </a:p>
        </p:txBody>
      </p:sp>
      <p:pic>
        <p:nvPicPr>
          <p:cNvPr id="16" name="Picture 15">
            <a:extLst>
              <a:ext uri="{FF2B5EF4-FFF2-40B4-BE49-F238E27FC236}">
                <a16:creationId xmlns:a16="http://schemas.microsoft.com/office/drawing/2014/main" id="{17F6F715-23A1-4B2F-998C-86EF4D6342A7}"/>
              </a:ext>
            </a:extLst>
          </p:cNvPr>
          <p:cNvPicPr/>
          <p:nvPr/>
        </p:nvPicPr>
        <p:blipFill>
          <a:blip r:embed="rId5">
            <a:extLst>
              <a:ext uri="{28A0092B-C50C-407E-A947-70E740481C1C}">
                <a14:useLocalDpi xmlns:a14="http://schemas.microsoft.com/office/drawing/2010/main" val="0"/>
              </a:ext>
            </a:extLst>
          </a:blip>
          <a:stretch>
            <a:fillRect/>
          </a:stretch>
        </p:blipFill>
        <p:spPr>
          <a:xfrm>
            <a:off x="1714500" y="6057265"/>
            <a:ext cx="12115800" cy="3615179"/>
          </a:xfrm>
          <a:prstGeom prst="rect">
            <a:avLst/>
          </a:prstGeom>
        </p:spPr>
      </p:pic>
    </p:spTree>
    <p:extLst>
      <p:ext uri="{BB962C8B-B14F-4D97-AF65-F5344CB8AC3E}">
        <p14:creationId xmlns:p14="http://schemas.microsoft.com/office/powerpoint/2010/main" val="1635809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EA9AEC3-635A-4393-8C72-8FE1EDE25C3E}"/>
              </a:ext>
            </a:extLst>
          </p:cNvPr>
          <p:cNvSpPr txBox="1"/>
          <p:nvPr/>
        </p:nvSpPr>
        <p:spPr>
          <a:xfrm>
            <a:off x="1539216" y="1405244"/>
            <a:ext cx="12649200" cy="4939814"/>
          </a:xfrm>
          <a:prstGeom prst="rect">
            <a:avLst/>
          </a:prstGeom>
          <a:noFill/>
        </p:spPr>
        <p:txBody>
          <a:bodyPr wrap="square" rtlCol="0">
            <a:spAutoFit/>
          </a:bodyPr>
          <a:lstStyle/>
          <a:p>
            <a:pPr marL="285750" indent="-285750">
              <a:buFont typeface="Arial" panose="020B0604020202020204" pitchFamily="34" charset="0"/>
              <a:buChar char="•"/>
            </a:pPr>
            <a:r>
              <a:rPr lang="vi-VN" sz="3500" b="1" dirty="0"/>
              <a:t>Lưu vào cơ sở dữ liệu vector</a:t>
            </a:r>
          </a:p>
          <a:p>
            <a:pPr marL="285750" indent="-285750">
              <a:buFont typeface="Arial" panose="020B0604020202020204" pitchFamily="34" charset="0"/>
              <a:buChar char="•"/>
            </a:pPr>
            <a:endParaRPr lang="vi-VN" sz="3500" b="1" dirty="0"/>
          </a:p>
          <a:p>
            <a:pPr marL="285750" indent="-285750">
              <a:buFont typeface="Arial" panose="020B0604020202020204" pitchFamily="34" charset="0"/>
              <a:buChar char="•"/>
            </a:pPr>
            <a:endParaRPr lang="vi-VN" sz="3500" b="1" dirty="0"/>
          </a:p>
          <a:p>
            <a:pPr marL="285750" indent="-285750">
              <a:buFont typeface="Arial" panose="020B0604020202020204" pitchFamily="34" charset="0"/>
              <a:buChar char="•"/>
            </a:pPr>
            <a:endParaRPr lang="vi-VN" sz="3500" b="1" dirty="0"/>
          </a:p>
          <a:p>
            <a:pPr marL="285750" indent="-285750">
              <a:buFont typeface="Arial" panose="020B0604020202020204" pitchFamily="34" charset="0"/>
              <a:buChar char="•"/>
            </a:pPr>
            <a:endParaRPr lang="vi-VN" sz="3500" b="1" dirty="0"/>
          </a:p>
          <a:p>
            <a:pPr marL="285750" indent="-285750">
              <a:buFont typeface="Arial" panose="020B0604020202020204" pitchFamily="34" charset="0"/>
              <a:buChar char="•"/>
            </a:pPr>
            <a:endParaRPr lang="vi-VN" sz="3500" b="1" dirty="0"/>
          </a:p>
          <a:p>
            <a:pPr marL="285750" indent="-285750">
              <a:buFont typeface="Arial" panose="020B0604020202020204" pitchFamily="34" charset="0"/>
              <a:buChar char="•"/>
            </a:pPr>
            <a:endParaRPr lang="vi-VN" sz="3500" b="1" dirty="0"/>
          </a:p>
          <a:p>
            <a:pPr marL="285750" indent="-285750">
              <a:buFont typeface="Arial" panose="020B0604020202020204" pitchFamily="34" charset="0"/>
              <a:buChar char="•"/>
            </a:pPr>
            <a:endParaRPr lang="vi-VN" sz="3500" b="1" dirty="0"/>
          </a:p>
          <a:p>
            <a:pPr marL="285750" indent="-285750">
              <a:buFont typeface="Arial" panose="020B0604020202020204" pitchFamily="34" charset="0"/>
              <a:buChar char="•"/>
            </a:pPr>
            <a:r>
              <a:rPr lang="vi-VN" sz="3500" b="1" dirty="0"/>
              <a:t>Lưu vào cơ sở dữ liệu đồ thị</a:t>
            </a:r>
          </a:p>
        </p:txBody>
      </p:sp>
      <p:pic>
        <p:nvPicPr>
          <p:cNvPr id="5" name="Picture 4">
            <a:extLst>
              <a:ext uri="{FF2B5EF4-FFF2-40B4-BE49-F238E27FC236}">
                <a16:creationId xmlns:a16="http://schemas.microsoft.com/office/drawing/2014/main" id="{DAB12336-8AFB-406F-8A9F-141C3E0E5B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8800" y="2563811"/>
            <a:ext cx="10812742" cy="2579690"/>
          </a:xfrm>
          <a:prstGeom prst="rect">
            <a:avLst/>
          </a:prstGeom>
        </p:spPr>
      </p:pic>
      <p:pic>
        <p:nvPicPr>
          <p:cNvPr id="11" name="Picture 10">
            <a:extLst>
              <a:ext uri="{FF2B5EF4-FFF2-40B4-BE49-F238E27FC236}">
                <a16:creationId xmlns:a16="http://schemas.microsoft.com/office/drawing/2014/main" id="{8D002EDF-A29A-44F6-929B-44EB9E954F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8799" y="6411849"/>
            <a:ext cx="10794741" cy="2589279"/>
          </a:xfrm>
          <a:prstGeom prst="rect">
            <a:avLst/>
          </a:prstGeom>
        </p:spPr>
      </p:pic>
    </p:spTree>
    <p:extLst>
      <p:ext uri="{BB962C8B-B14F-4D97-AF65-F5344CB8AC3E}">
        <p14:creationId xmlns:p14="http://schemas.microsoft.com/office/powerpoint/2010/main" val="4541095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EA9AEC3-635A-4393-8C72-8FE1EDE25C3E}"/>
              </a:ext>
            </a:extLst>
          </p:cNvPr>
          <p:cNvSpPr txBox="1"/>
          <p:nvPr/>
        </p:nvSpPr>
        <p:spPr>
          <a:xfrm>
            <a:off x="1447800" y="1790700"/>
            <a:ext cx="14325600" cy="3323987"/>
          </a:xfrm>
          <a:prstGeom prst="rect">
            <a:avLst/>
          </a:prstGeom>
          <a:noFill/>
        </p:spPr>
        <p:txBody>
          <a:bodyPr wrap="square" rtlCol="0">
            <a:spAutoFit/>
          </a:bodyPr>
          <a:lstStyle/>
          <a:p>
            <a:pPr marL="285750" indent="-285750">
              <a:buFont typeface="Arial" panose="020B0604020202020204" pitchFamily="34" charset="0"/>
              <a:buChar char="•"/>
            </a:pPr>
            <a:r>
              <a:rPr lang="vi-VN" sz="3500" b="1" dirty="0"/>
              <a:t>So sánh và đánh giá với kiến trúc RAG và GRAG truyền thống</a:t>
            </a:r>
          </a:p>
          <a:p>
            <a:endParaRPr lang="vi-VN" sz="3500" b="1" dirty="0"/>
          </a:p>
          <a:p>
            <a:pPr marL="1371600" lvl="2" indent="-457200">
              <a:buFontTx/>
              <a:buChar char="-"/>
            </a:pPr>
            <a:r>
              <a:rPr lang="vi-VN" sz="3500" dirty="0"/>
              <a:t>So sánh và đánh giá trên độ tương đồng</a:t>
            </a:r>
          </a:p>
          <a:p>
            <a:pPr marL="1371600" lvl="2" indent="-457200">
              <a:buFontTx/>
              <a:buChar char="-"/>
            </a:pPr>
            <a:r>
              <a:rPr lang="vi-VN" sz="3500" dirty="0"/>
              <a:t>So sánh và đánh giá trên accuracy</a:t>
            </a:r>
          </a:p>
          <a:p>
            <a:pPr marL="1371600" lvl="2" indent="-457200">
              <a:buFontTx/>
              <a:buChar char="-"/>
            </a:pPr>
            <a:r>
              <a:rPr lang="vi-VN" sz="3500" dirty="0"/>
              <a:t>So sánh và đánh giá trên hallucination</a:t>
            </a:r>
          </a:p>
          <a:p>
            <a:pPr marL="1371600" lvl="2" indent="-457200">
              <a:buFontTx/>
              <a:buChar char="-"/>
            </a:pPr>
            <a:r>
              <a:rPr lang="vi-VN" sz="3500" dirty="0"/>
              <a:t>So sánh và đánh giá trên missing</a:t>
            </a:r>
          </a:p>
        </p:txBody>
      </p:sp>
    </p:spTree>
    <p:extLst>
      <p:ext uri="{BB962C8B-B14F-4D97-AF65-F5344CB8AC3E}">
        <p14:creationId xmlns:p14="http://schemas.microsoft.com/office/powerpoint/2010/main" val="13579274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762000" y="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 </a:t>
            </a:r>
            <a:r>
              <a:rPr lang="en-US" sz="5600" b="1" dirty="0" err="1">
                <a:latin typeface="Arial" panose="020B0604020202020204" pitchFamily="34" charset="0"/>
                <a:cs typeface="Arial" panose="020B0604020202020204" pitchFamily="34" charset="0"/>
              </a:rPr>
              <a:t>Triển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khai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385765" y="1104900"/>
            <a:ext cx="16154400" cy="6349239"/>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4.1.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nguồn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RAG</a:t>
            </a:r>
          </a:p>
          <a:p>
            <a:pPr marL="269875">
              <a:lnSpc>
                <a:spcPct val="150000"/>
              </a:lnSpc>
            </a:pPr>
            <a:r>
              <a:rPr lang="en-US" sz="4000" dirty="0">
                <a:latin typeface="Arial" panose="020B0604020202020204" pitchFamily="34" charset="0"/>
                <a:cs typeface="Arial" panose="020B0604020202020204" pitchFamily="34" charset="0"/>
              </a:rPr>
              <a:t>4.2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mô-đun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tìm</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kiếm</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RAG</a:t>
            </a:r>
          </a:p>
          <a:p>
            <a:pPr marL="269875">
              <a:lnSpc>
                <a:spcPct val="150000"/>
              </a:lnSpc>
            </a:pPr>
            <a:r>
              <a:rPr lang="en-US" sz="4000" dirty="0">
                <a:latin typeface="Arial" panose="020B0604020202020204" pitchFamily="34" charset="0"/>
                <a:cs typeface="Arial" panose="020B0604020202020204" pitchFamily="34" charset="0"/>
              </a:rPr>
              <a:t>4.3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nguồn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GRAG</a:t>
            </a:r>
          </a:p>
          <a:p>
            <a:pPr marL="269875">
              <a:lnSpc>
                <a:spcPct val="150000"/>
              </a:lnSpc>
            </a:pPr>
            <a:r>
              <a:rPr lang="en-US" sz="4000" dirty="0">
                <a:latin typeface="Arial" panose="020B0604020202020204" pitchFamily="34" charset="0"/>
                <a:cs typeface="Arial" panose="020B0604020202020204" pitchFamily="34" charset="0"/>
              </a:rPr>
              <a:t>4.4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mô-đun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tìm</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kiếm</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GRAG</a:t>
            </a:r>
          </a:p>
          <a:p>
            <a:pPr marL="269875">
              <a:lnSpc>
                <a:spcPct val="150000"/>
              </a:lnSpc>
            </a:pPr>
            <a:r>
              <a:rPr lang="en-US" sz="4000" dirty="0">
                <a:latin typeface="Arial" panose="020B0604020202020204" pitchFamily="34" charset="0"/>
                <a:cs typeface="Arial" panose="020B0604020202020204" pitchFamily="34" charset="0"/>
              </a:rPr>
              <a:t>4.5.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Critic </a:t>
            </a:r>
            <a:r>
              <a:rPr lang="en-US" sz="4000" dirty="0" err="1">
                <a:latin typeface="Arial" panose="020B0604020202020204" pitchFamily="34" charset="0"/>
                <a:cs typeface="Arial" panose="020B0604020202020204" pitchFamily="34" charset="0"/>
              </a:rPr>
              <a:t>mô-đun</a:t>
            </a:r>
            <a:endParaRPr lang="en-US" sz="4000" dirty="0">
              <a:latin typeface="Arial" panose="020B0604020202020204" pitchFamily="34" charset="0"/>
              <a:cs typeface="Arial" panose="020B0604020202020204" pitchFamily="34" charset="0"/>
            </a:endParaRPr>
          </a:p>
          <a:p>
            <a:pPr marL="269875">
              <a:lnSpc>
                <a:spcPct val="150000"/>
              </a:lnSpc>
            </a:pPr>
            <a:r>
              <a:rPr lang="en-US" sz="4000" dirty="0">
                <a:latin typeface="Arial" panose="020B0604020202020204" pitchFamily="34" charset="0"/>
                <a:cs typeface="Arial" panose="020B0604020202020204" pitchFamily="34" charset="0"/>
              </a:rPr>
              <a:t>4.6 </a:t>
            </a:r>
            <a:r>
              <a:rPr lang="en-US" sz="4000" dirty="0" err="1">
                <a:latin typeface="Arial" panose="020B0604020202020204" pitchFamily="34" charset="0"/>
                <a:cs typeface="Arial" panose="020B0604020202020204" pitchFamily="34" charset="0"/>
              </a:rPr>
              <a:t>Trả</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lời</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câu</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hỏi</a:t>
            </a:r>
            <a:endParaRPr lang="en-US" sz="4000" dirty="0">
              <a:latin typeface="Arial" panose="020B0604020202020204" pitchFamily="34" charset="0"/>
              <a:cs typeface="Arial" panose="020B0604020202020204" pitchFamily="34" charset="0"/>
            </a:endParaRPr>
          </a:p>
          <a:p>
            <a:pPr marL="269875">
              <a:lnSpc>
                <a:spcPct val="150000"/>
              </a:lnSpc>
            </a:pPr>
            <a:r>
              <a:rPr lang="en-US" sz="4000" dirty="0">
                <a:latin typeface="Arial" panose="020B0604020202020204" pitchFamily="34" charset="0"/>
                <a:cs typeface="Arial" panose="020B0604020202020204" pitchFamily="34" charset="0"/>
              </a:rPr>
              <a:t>4.7 So </a:t>
            </a:r>
            <a:r>
              <a:rPr lang="en-US" sz="4000" dirty="0" err="1">
                <a:latin typeface="Arial" panose="020B0604020202020204" pitchFamily="34" charset="0"/>
                <a:cs typeface="Arial" panose="020B0604020202020204" pitchFamily="34" charset="0"/>
              </a:rPr>
              <a:t>sánh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và</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đánh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giá</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với</a:t>
            </a:r>
            <a:r>
              <a:rPr lang="en-US" sz="4000" dirty="0">
                <a:latin typeface="Arial" panose="020B0604020202020204" pitchFamily="34" charset="0"/>
                <a:cs typeface="Arial" panose="020B0604020202020204" pitchFamily="34" charset="0"/>
              </a:rPr>
              <a:t> RAG </a:t>
            </a:r>
            <a:r>
              <a:rPr lang="en-US" sz="4000" dirty="0" err="1">
                <a:latin typeface="Arial" panose="020B0604020202020204" pitchFamily="34" charset="0"/>
                <a:cs typeface="Arial" panose="020B0604020202020204" pitchFamily="34" charset="0"/>
              </a:rPr>
              <a:t>và</a:t>
            </a:r>
            <a:r>
              <a:rPr lang="en-US" sz="4000" dirty="0">
                <a:latin typeface="Arial" panose="020B0604020202020204" pitchFamily="34" charset="0"/>
                <a:cs typeface="Arial" panose="020B0604020202020204" pitchFamily="34" charset="0"/>
              </a:rPr>
              <a:t> GRAG </a:t>
            </a:r>
            <a:r>
              <a:rPr lang="en-US" sz="4000" dirty="0" err="1">
                <a:latin typeface="Arial" panose="020B0604020202020204" pitchFamily="34" charset="0"/>
                <a:cs typeface="Arial" panose="020B0604020202020204" pitchFamily="34" charset="0"/>
              </a:rPr>
              <a:t>truyền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thống</a:t>
            </a:r>
            <a:endParaRPr lang="en-US" sz="4000" dirty="0">
              <a:latin typeface="Arial" panose="020B0604020202020204" pitchFamily="34" charset="0"/>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400000">
            <a:off x="14014026" y="-1989961"/>
            <a:ext cx="4200545" cy="6981515"/>
          </a:xfrm>
          <a:prstGeom prst="rect">
            <a:avLst/>
          </a:prstGeom>
        </p:spPr>
      </p:pic>
      <p:sp>
        <p:nvSpPr>
          <p:cNvPr id="7" name="TextBox 7"/>
          <p:cNvSpPr txBox="1"/>
          <p:nvPr/>
        </p:nvSpPr>
        <p:spPr>
          <a:xfrm>
            <a:off x="1595841" y="2070317"/>
            <a:ext cx="15153732" cy="4832028"/>
          </a:xfrm>
          <a:prstGeom prst="rect">
            <a:avLst/>
          </a:prstGeom>
        </p:spPr>
        <p:txBody>
          <a:bodyPr lIns="0" tIns="0" rIns="0" bIns="0" rtlCol="0" anchor="t">
            <a:spAutoFit/>
          </a:bodyPr>
          <a:lstStyle/>
          <a:p>
            <a:pPr algn="ctr">
              <a:lnSpc>
                <a:spcPct val="150000"/>
              </a:lnSpc>
            </a:pPr>
            <a:r>
              <a:rPr lang="en-US" sz="5400" b="1" dirty="0">
                <a:latin typeface="Arial" panose="020B0604020202020204" pitchFamily="34" charset="0"/>
                <a:cs typeface="Arial" panose="020B0604020202020204" pitchFamily="34" charset="0"/>
              </a:rPr>
              <a:t>ĐỀ </a:t>
            </a:r>
            <a:r>
              <a:rPr lang="en-US" sz="5400" b="1" dirty="0" err="1">
                <a:latin typeface="Arial" panose="020B0604020202020204" pitchFamily="34" charset="0"/>
                <a:cs typeface="Arial" panose="020B0604020202020204" pitchFamily="34" charset="0"/>
              </a:rPr>
              <a:t>TÀI:Xây</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dựng</a:t>
            </a:r>
            <a:r>
              <a:rPr lang="en-US" sz="5400" b="1" dirty="0">
                <a:latin typeface="Arial" panose="020B0604020202020204" pitchFamily="34" charset="0"/>
                <a:cs typeface="Arial" panose="020B0604020202020204" pitchFamily="34" charset="0"/>
              </a:rPr>
              <a:t> chatbot </a:t>
            </a:r>
            <a:r>
              <a:rPr lang="en-US" sz="5400" b="1" dirty="0" err="1">
                <a:latin typeface="Arial" panose="020B0604020202020204" pitchFamily="34" charset="0"/>
                <a:cs typeface="Arial" panose="020B0604020202020204" pitchFamily="34" charset="0"/>
              </a:rPr>
              <a:t>tư</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vấn</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học</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vụ</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Nông</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Lâm</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kết</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hợp</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giữa</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hệ</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thống</a:t>
            </a:r>
            <a:r>
              <a:rPr lang="en-US" sz="5400" b="1" dirty="0">
                <a:latin typeface="Arial" panose="020B0604020202020204" pitchFamily="34" charset="0"/>
                <a:cs typeface="Arial" panose="020B0604020202020204" pitchFamily="34" charset="0"/>
              </a:rPr>
              <a:t> GRAG(Graph Retrieval-Augmented Generation) </a:t>
            </a:r>
            <a:r>
              <a:rPr lang="en-US" sz="5400" b="1" dirty="0" err="1">
                <a:latin typeface="Arial" panose="020B0604020202020204" pitchFamily="34" charset="0"/>
                <a:cs typeface="Arial" panose="020B0604020202020204" pitchFamily="34" charset="0"/>
              </a:rPr>
              <a:t>và</a:t>
            </a:r>
            <a:r>
              <a:rPr lang="en-US" sz="5400" b="1" dirty="0">
                <a:latin typeface="Arial" panose="020B0604020202020204" pitchFamily="34" charset="0"/>
                <a:cs typeface="Arial" panose="020B0604020202020204" pitchFamily="34" charset="0"/>
              </a:rPr>
              <a:t> RAG(Retrieval-Augmented Generation)</a:t>
            </a:r>
            <a:endParaRPr lang="en-US" sz="54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1265520" y="7830803"/>
            <a:ext cx="9324432" cy="1077218"/>
          </a:xfrm>
          <a:prstGeom prst="rect">
            <a:avLst/>
          </a:prstGeom>
        </p:spPr>
        <p:txBody>
          <a:bodyPr wrap="square" lIns="0" tIns="0" rIns="0" bIns="0" rtlCol="0" anchor="t">
            <a:spAutoFit/>
          </a:bodyPr>
          <a:lstStyle/>
          <a:p>
            <a:pPr algn="ctr"/>
            <a:r>
              <a:rPr lang="en-US" sz="3500" dirty="0">
                <a:latin typeface="Arial" panose="020B0604020202020204" pitchFamily="34" charset="0"/>
                <a:cs typeface="Arial" panose="020B0604020202020204" pitchFamily="34" charset="0"/>
              </a:rPr>
              <a:t>GVHD:</a:t>
            </a:r>
          </a:p>
          <a:p>
            <a:pPr algn="ctr"/>
            <a:r>
              <a:rPr lang="en-US" sz="3500" dirty="0" err="1">
                <a:latin typeface="Arial" panose="020B0604020202020204" pitchFamily="34" charset="0"/>
                <a:cs typeface="Arial" panose="020B0604020202020204" pitchFamily="34" charset="0"/>
              </a:rPr>
              <a:t>ThS</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Nguyễn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Đức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Công</a:t>
            </a:r>
            <a:r>
              <a:rPr lang="en-US" sz="3500" dirty="0">
                <a:latin typeface="Arial" panose="020B0604020202020204" pitchFamily="34" charset="0"/>
                <a:cs typeface="Arial" panose="020B0604020202020204" pitchFamily="34" charset="0"/>
              </a:rPr>
              <a:t> Song</a:t>
            </a:r>
          </a:p>
        </p:txBody>
      </p:sp>
      <p:sp>
        <p:nvSpPr>
          <p:cNvPr id="12" name="TextBox 7"/>
          <p:cNvSpPr txBox="1"/>
          <p:nvPr/>
        </p:nvSpPr>
        <p:spPr>
          <a:xfrm>
            <a:off x="2337636" y="449561"/>
            <a:ext cx="13593178"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TRƯỜNG ĐẠI HỌC NÔNG LÂM THÀNH PHỐ HỒ CHÍ MINH</a:t>
            </a:r>
          </a:p>
        </p:txBody>
      </p:sp>
      <p:sp>
        <p:nvSpPr>
          <p:cNvPr id="14" name="TextBox 7"/>
          <p:cNvSpPr txBox="1"/>
          <p:nvPr/>
        </p:nvSpPr>
        <p:spPr>
          <a:xfrm>
            <a:off x="10962231" y="7575741"/>
            <a:ext cx="6695532" cy="1615827"/>
          </a:xfrm>
          <a:prstGeom prst="rect">
            <a:avLst/>
          </a:prstGeom>
        </p:spPr>
        <p:txBody>
          <a:bodyPr wrap="square" lIns="0" tIns="0" rIns="0" bIns="0" rtlCol="0" anchor="t">
            <a:spAutoFit/>
          </a:bodyPr>
          <a:lstStyle/>
          <a:p>
            <a:pPr algn="ctr"/>
            <a:r>
              <a:rPr lang="en-US" sz="3500" dirty="0" err="1">
                <a:latin typeface="Arial" panose="020B0604020202020204" pitchFamily="34" charset="0"/>
                <a:cs typeface="Arial" panose="020B0604020202020204" pitchFamily="34" charset="0"/>
              </a:rPr>
              <a:t>Sinh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hiện</a:t>
            </a:r>
            <a:r>
              <a:rPr lang="en-US" sz="3500" dirty="0">
                <a:latin typeface="Arial" panose="020B0604020202020204" pitchFamily="34" charset="0"/>
                <a:cs typeface="Arial" panose="020B0604020202020204" pitchFamily="34" charset="0"/>
              </a:rPr>
              <a:t> : </a:t>
            </a:r>
          </a:p>
          <a:p>
            <a:r>
              <a:rPr lang="en-US" sz="3500" dirty="0">
                <a:latin typeface="Arial" panose="020B0604020202020204" pitchFamily="34" charset="0"/>
                <a:cs typeface="Arial" panose="020B0604020202020204" pitchFamily="34" charset="0"/>
              </a:rPr>
              <a:t>Cao </a:t>
            </a:r>
            <a:r>
              <a:rPr lang="en-US" sz="3500" dirty="0" err="1">
                <a:latin typeface="Arial" panose="020B0604020202020204" pitchFamily="34" charset="0"/>
                <a:cs typeface="Arial" panose="020B0604020202020204" pitchFamily="34" charset="0"/>
              </a:rPr>
              <a:t>Thành</a:t>
            </a:r>
            <a:r>
              <a:rPr lang="en-US" sz="3500" dirty="0">
                <a:latin typeface="Arial" panose="020B0604020202020204" pitchFamily="34" charset="0"/>
                <a:cs typeface="Arial" panose="020B0604020202020204" pitchFamily="34" charset="0"/>
              </a:rPr>
              <a:t> Nam  - 21130448</a:t>
            </a:r>
          </a:p>
          <a:p>
            <a:r>
              <a:rPr lang="en-US" sz="3500" dirty="0" err="1">
                <a:latin typeface="Arial" panose="020B0604020202020204" pitchFamily="34" charset="0"/>
                <a:cs typeface="Arial" panose="020B0604020202020204" pitchFamily="34" charset="0"/>
              </a:rPr>
              <a:t>Nguyễn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Pha</a:t>
            </a:r>
            <a:r>
              <a:rPr lang="en-US" sz="3500" dirty="0">
                <a:latin typeface="Arial" panose="020B0604020202020204" pitchFamily="34" charset="0"/>
                <a:cs typeface="Arial" panose="020B0604020202020204" pitchFamily="34" charset="0"/>
              </a:rPr>
              <a:t> - 21130467</a:t>
            </a:r>
          </a:p>
        </p:txBody>
      </p:sp>
      <p:sp>
        <p:nvSpPr>
          <p:cNvPr id="15" name="TextBox 7"/>
          <p:cNvSpPr txBox="1"/>
          <p:nvPr/>
        </p:nvSpPr>
        <p:spPr>
          <a:xfrm>
            <a:off x="2337636" y="1095432"/>
            <a:ext cx="13670142"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KHOA CÔNG NGHỆ THÔNG TIN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648238" y="9647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344"/>
    </mc:Choice>
    <mc:Fallback xmlns="">
      <p:transition spd="slow" advTm="16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381000" y="42433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4.1.1 </a:t>
            </a:r>
            <a:r>
              <a:rPr lang="en-US" sz="4000" dirty="0" err="1">
                <a:latin typeface="Arial" panose="020B0604020202020204" pitchFamily="34" charset="0"/>
                <a:cs typeface="Arial" panose="020B0604020202020204" pitchFamily="34" charset="0"/>
                <a:sym typeface="+mn-ea"/>
              </a:rPr>
              <a:t>Trích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xuất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r>
              <a:rPr lang="en-US" sz="4000" dirty="0">
                <a:latin typeface="Arial" panose="020B0604020202020204" pitchFamily="34" charset="0"/>
                <a:cs typeface="Arial" panose="020B0604020202020204" pitchFamily="34" charset="0"/>
                <a:sym typeface="+mn-ea"/>
              </a:rPr>
              <a:t>/chia chunk</a:t>
            </a:r>
          </a:p>
          <a:p>
            <a:pPr marL="269875">
              <a:lnSpc>
                <a:spcPct val="150000"/>
              </a:lnSpc>
            </a:pP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thư</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viện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pdfplumber</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đọc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nội</a:t>
            </a:r>
            <a:r>
              <a:rPr lang="en-US" sz="3500" dirty="0">
                <a:latin typeface="Arial" panose="020B0604020202020204" pitchFamily="34" charset="0"/>
                <a:cs typeface="Arial" panose="020B0604020202020204" pitchFamily="34" charset="0"/>
                <a:sym typeface="+mn-ea"/>
              </a:rPr>
              <a:t> dung </a:t>
            </a:r>
            <a:r>
              <a:rPr lang="en-US" sz="3500" dirty="0" err="1">
                <a:latin typeface="Arial" panose="020B0604020202020204" pitchFamily="34" charset="0"/>
                <a:cs typeface="Arial" panose="020B0604020202020204" pitchFamily="34" charset="0"/>
                <a:sym typeface="+mn-ea"/>
              </a:rPr>
              <a:t>từ</a:t>
            </a:r>
            <a:r>
              <a:rPr lang="en-US" sz="3500" dirty="0">
                <a:latin typeface="Arial" panose="020B0604020202020204" pitchFamily="34" charset="0"/>
                <a:cs typeface="Arial" panose="020B0604020202020204" pitchFamily="34" charset="0"/>
                <a:sym typeface="+mn-ea"/>
              </a:rPr>
              <a:t> pdf.</a:t>
            </a:r>
          </a:p>
          <a:p>
            <a:pPr marL="269875">
              <a:lnSpc>
                <a:spcPct val="150000"/>
              </a:lnSpc>
            </a:pPr>
            <a:r>
              <a:rPr lang="en-US" sz="3500" dirty="0" err="1">
                <a:latin typeface="Arial" panose="020B0604020202020204" pitchFamily="34" charset="0"/>
                <a:cs typeface="Arial" panose="020B0604020202020204" pitchFamily="34" charset="0"/>
                <a:sym typeface="+mn-ea"/>
              </a:rPr>
              <a:t>Dùng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thủ</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công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chia chunk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LLM </a:t>
            </a:r>
            <a:r>
              <a:rPr lang="it-IT" sz="3500" dirty="0">
                <a:latin typeface="Arial" panose="020B0604020202020204" pitchFamily="34" charset="0"/>
                <a:cs typeface="Arial" panose="020B0604020202020204" pitchFamily="34" charset="0"/>
                <a:sym typeface="+mn-ea"/>
              </a:rPr>
              <a:t>Gemini 2.5 Pro Preview 05-06 và kỹ thuật prompting. </a:t>
            </a:r>
          </a:p>
          <a:p>
            <a:pPr marL="269875">
              <a:lnSpc>
                <a:spcPct val="150000"/>
              </a:lnSpc>
            </a:pPr>
            <a:r>
              <a:rPr lang="it-IT" sz="3500" dirty="0">
                <a:latin typeface="Arial" panose="020B0604020202020204" pitchFamily="34" charset="0"/>
                <a:cs typeface="Arial" panose="020B0604020202020204" pitchFamily="34" charset="0"/>
                <a:sym typeface="+mn-ea"/>
              </a:rPr>
              <a:t>Để tăng cường ngữ cảnh em tiếp tục sử dụng LLM </a:t>
            </a:r>
            <a:r>
              <a:rPr lang="en-US" sz="3500" dirty="0">
                <a:latin typeface="Arial" panose="020B0604020202020204" pitchFamily="34" charset="0"/>
                <a:cs typeface="Arial" panose="020B0604020202020204" pitchFamily="34" charset="0"/>
                <a:sym typeface="+mn-ea"/>
              </a:rPr>
              <a:t>LLM </a:t>
            </a:r>
            <a:r>
              <a:rPr lang="it-IT" sz="3500" dirty="0">
                <a:latin typeface="Arial" panose="020B0604020202020204" pitchFamily="34" charset="0"/>
                <a:cs typeface="Arial" panose="020B0604020202020204" pitchFamily="34" charset="0"/>
                <a:sym typeface="+mn-ea"/>
              </a:rPr>
              <a:t>Gemini 2.5 Pro Preview 05-06 để tạo tóm tắt chunk.</a:t>
            </a:r>
            <a:endParaRPr lang="en-US" sz="3500" dirty="0">
              <a:latin typeface="Arial" panose="020B0604020202020204" pitchFamily="34" charset="0"/>
              <a:cs typeface="Arial" panose="020B0604020202020204" pitchFamily="34" charset="0"/>
              <a:sym typeface="+mn-ea"/>
            </a:endParaRPr>
          </a:p>
        </p:txBody>
      </p:sp>
      <p:pic>
        <p:nvPicPr>
          <p:cNvPr id="11" name="Picture 10">
            <a:extLst>
              <a:ext uri="{FF2B5EF4-FFF2-40B4-BE49-F238E27FC236}">
                <a16:creationId xmlns:a16="http://schemas.microsoft.com/office/drawing/2014/main" id="{6679F8BD-7C54-4443-A110-15AD6FDD06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3880" y="1846679"/>
            <a:ext cx="14732687" cy="1798996"/>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495300" y="1333500"/>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4.1.2 </a:t>
            </a:r>
            <a:r>
              <a:rPr lang="en-US" sz="4000" dirty="0" err="1">
                <a:latin typeface="Arial" panose="020B0604020202020204" pitchFamily="34" charset="0"/>
                <a:cs typeface="Arial" panose="020B0604020202020204" pitchFamily="34" charset="0"/>
                <a:sym typeface="+mn-ea"/>
              </a:rPr>
              <a:t>Thiết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kê</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thiết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kế</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lưu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vector:</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1024: </a:t>
            </a:r>
            <a:r>
              <a:rPr lang="en-US" sz="3500" dirty="0" err="1">
                <a:latin typeface="Arial" panose="020B0604020202020204" pitchFamily="34" charset="0"/>
                <a:cs typeface="Arial" panose="020B0604020202020204" pitchFamily="34" charset="0"/>
                <a:sym typeface="+mn-ea"/>
              </a:rPr>
              <a:t>intfloat</a:t>
            </a:r>
            <a:r>
              <a:rPr lang="en-US" sz="3500" dirty="0">
                <a:latin typeface="Arial" panose="020B0604020202020204" pitchFamily="34" charset="0"/>
                <a:cs typeface="Arial" panose="020B0604020202020204" pitchFamily="34" charset="0"/>
                <a:sym typeface="+mn-ea"/>
              </a:rPr>
              <a:t>/multilingual-e5-large-instruct</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768: Alibaba-NLP/</a:t>
            </a:r>
            <a:r>
              <a:rPr lang="en-US" sz="3500" dirty="0" err="1">
                <a:latin typeface="Arial" panose="020B0604020202020204" pitchFamily="34" charset="0"/>
                <a:cs typeface="Arial" panose="020B0604020202020204" pitchFamily="34" charset="0"/>
                <a:sym typeface="+mn-ea"/>
              </a:rPr>
              <a:t>gte</a:t>
            </a:r>
            <a:r>
              <a:rPr lang="en-US" sz="3500" dirty="0">
                <a:latin typeface="Arial" panose="020B0604020202020204" pitchFamily="34" charset="0"/>
                <a:cs typeface="Arial" panose="020B0604020202020204" pitchFamily="34" charset="0"/>
                <a:sym typeface="+mn-ea"/>
              </a:rPr>
              <a:t>-multilingual-base</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512: sentence-transformers/distiluse-base-multilingual-cased-v2</a:t>
            </a: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Tùy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độ</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dài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của</a:t>
            </a:r>
            <a:r>
              <a:rPr lang="en-US" sz="3500" dirty="0">
                <a:latin typeface="Arial" panose="020B0604020202020204" pitchFamily="34" charset="0"/>
                <a:cs typeface="Arial" panose="020B0604020202020204" pitchFamily="34" charset="0"/>
                <a:sym typeface="+mn-ea"/>
              </a:rPr>
              <a:t> chunk: </a:t>
            </a:r>
            <a:r>
              <a:rPr lang="en-US" sz="3500" dirty="0" err="1">
                <a:latin typeface="Arial" panose="020B0604020202020204" pitchFamily="34" charset="0"/>
                <a:cs typeface="Arial" panose="020B0604020202020204" pitchFamily="34" charset="0"/>
                <a:sym typeface="+mn-ea"/>
              </a:rPr>
              <a:t>colbert-ir</a:t>
            </a:r>
            <a:r>
              <a:rPr lang="en-US" sz="3500" dirty="0">
                <a:latin typeface="Arial" panose="020B0604020202020204" pitchFamily="34" charset="0"/>
                <a:cs typeface="Arial" panose="020B0604020202020204" pitchFamily="34" charset="0"/>
                <a:sym typeface="+mn-ea"/>
              </a:rPr>
              <a:t>/colbertv2.0</a:t>
            </a:r>
          </a:p>
        </p:txBody>
      </p:sp>
    </p:spTree>
    <p:extLst>
      <p:ext uri="{BB962C8B-B14F-4D97-AF65-F5344CB8AC3E}">
        <p14:creationId xmlns:p14="http://schemas.microsoft.com/office/powerpoint/2010/main" val="3374361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495300" y="1333500"/>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chọn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độ</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tương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đồng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bằng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cách</a:t>
            </a:r>
            <a:r>
              <a:rPr lang="en-US" sz="3500" dirty="0">
                <a:latin typeface="Arial" panose="020B0604020202020204" pitchFamily="34" charset="0"/>
                <a:cs typeface="Arial" panose="020B0604020202020204" pitchFamily="34" charset="0"/>
                <a:sym typeface="+mn-ea"/>
              </a:rPr>
              <a:t>:</a:t>
            </a:r>
          </a:p>
          <a:p>
            <a:pPr marL="727075"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Xây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một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tập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gồm</a:t>
            </a:r>
            <a:r>
              <a:rPr lang="en-US" sz="3500" dirty="0">
                <a:latin typeface="Arial" panose="020B0604020202020204" pitchFamily="34" charset="0"/>
                <a:cs typeface="Arial" panose="020B0604020202020204" pitchFamily="34" charset="0"/>
                <a:sym typeface="+mn-ea"/>
              </a:rPr>
              <a:t> 700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ở 7 </a:t>
            </a:r>
            <a:r>
              <a:rPr lang="en-US" sz="3500" dirty="0" err="1">
                <a:latin typeface="Arial" panose="020B0604020202020204" pitchFamily="34" charset="0"/>
                <a:cs typeface="Arial" panose="020B0604020202020204" pitchFamily="34" charset="0"/>
                <a:sym typeface="+mn-ea"/>
              </a:rPr>
              <a:t>lĩnh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vực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khác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nhau</a:t>
            </a:r>
            <a:r>
              <a:rPr lang="en-US" sz="3500" dirty="0">
                <a:latin typeface="Arial" panose="020B0604020202020204" pitchFamily="34" charset="0"/>
                <a:cs typeface="Arial" panose="020B0604020202020204" pitchFamily="34" charset="0"/>
                <a:sym typeface="+mn-ea"/>
              </a:rPr>
              <a:t>: </a:t>
            </a:r>
            <a:r>
              <a:rPr lang="vi-VN" sz="3500" dirty="0">
                <a:latin typeface="Arial" panose="020B0604020202020204" pitchFamily="34" charset="0"/>
                <a:cs typeface="Arial" panose="020B0604020202020204" pitchFamily="34" charset="0"/>
                <a:sym typeface="+mn-ea"/>
              </a:rPr>
              <a:t>sức khỏe, lịch sử, địa lý, văn hóa, thể thao, môi trường và giáo dục</a:t>
            </a:r>
          </a:p>
          <a:p>
            <a:pPr marL="727075" indent="-45720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sym typeface="+mn-ea"/>
              </a:rPr>
              <a:t>Chọn ra 12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vi-VN" sz="3500" dirty="0">
                <a:latin typeface="Arial" panose="020B0604020202020204" pitchFamily="34" charset="0"/>
                <a:cs typeface="Arial" panose="020B0604020202020204" pitchFamily="34" charset="0"/>
                <a:sym typeface="+mn-ea"/>
              </a:rPr>
              <a:t>thông qua LLM, MTEB ranking để lấy các mô hình phổ biến nhất hiện nay</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endParaRPr lang="en-US" sz="3200" dirty="0">
              <a:latin typeface="Arial" panose="020B0604020202020204" pitchFamily="34" charset="0"/>
              <a:cs typeface="Arial" panose="020B0604020202020204" pitchFamily="34" charset="0"/>
              <a:sym typeface="+mn-ea"/>
            </a:endParaRPr>
          </a:p>
        </p:txBody>
      </p:sp>
    </p:spTree>
    <p:extLst>
      <p:ext uri="{BB962C8B-B14F-4D97-AF65-F5344CB8AC3E}">
        <p14:creationId xmlns:p14="http://schemas.microsoft.com/office/powerpoint/2010/main" val="33545706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6" name="Picture 5">
            <a:extLst>
              <a:ext uri="{FF2B5EF4-FFF2-40B4-BE49-F238E27FC236}">
                <a16:creationId xmlns:a16="http://schemas.microsoft.com/office/drawing/2014/main" id="{8BC3D343-AF1A-4A2F-BBA8-6039339C6E53}"/>
              </a:ext>
            </a:extLst>
          </p:cNvPr>
          <p:cNvPicPr/>
          <p:nvPr/>
        </p:nvPicPr>
        <p:blipFill rotWithShape="1">
          <a:blip r:embed="rId4" cstate="print">
            <a:extLst>
              <a:ext uri="{28A0092B-C50C-407E-A947-70E740481C1C}">
                <a14:useLocalDpi xmlns:a14="http://schemas.microsoft.com/office/drawing/2010/main" val="0"/>
              </a:ext>
            </a:extLst>
          </a:blip>
          <a:srcRect t="16468"/>
          <a:stretch/>
        </p:blipFill>
        <p:spPr bwMode="auto">
          <a:xfrm>
            <a:off x="1371600" y="2147854"/>
            <a:ext cx="15011400" cy="813914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639738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8" name="Picture 7">
            <a:extLst>
              <a:ext uri="{FF2B5EF4-FFF2-40B4-BE49-F238E27FC236}">
                <a16:creationId xmlns:a16="http://schemas.microsoft.com/office/drawing/2014/main" id="{0ECA1FB6-F285-45E0-9588-C6082A347B9D}"/>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42557" y="2324386"/>
            <a:ext cx="15316200" cy="4419600"/>
          </a:xfrm>
          <a:prstGeom prst="rect">
            <a:avLst/>
          </a:prstGeom>
          <a:noFill/>
          <a:ln>
            <a:noFill/>
          </a:ln>
        </p:spPr>
      </p:pic>
      <p:sp>
        <p:nvSpPr>
          <p:cNvPr id="9" name="TextBox 7">
            <a:extLst>
              <a:ext uri="{FF2B5EF4-FFF2-40B4-BE49-F238E27FC236}">
                <a16:creationId xmlns:a16="http://schemas.microsoft.com/office/drawing/2014/main" id="{E5590212-EA55-4F1B-9008-6DB72EEC4C57}"/>
              </a:ext>
            </a:extLst>
          </p:cNvPr>
          <p:cNvSpPr txBox="1"/>
          <p:nvPr/>
        </p:nvSpPr>
        <p:spPr>
          <a:xfrm>
            <a:off x="419100" y="6124834"/>
            <a:ext cx="17297400" cy="4091001"/>
          </a:xfrm>
          <a:prstGeom prst="rect">
            <a:avLst/>
          </a:prstGeom>
        </p:spPr>
        <p:txBody>
          <a:bodyPr wrap="square" lIns="0" tIns="0" rIns="0" bIns="0" rtlCol="0" anchor="t">
            <a:noAutofit/>
          </a:bodyPr>
          <a:lstStyle/>
          <a:p>
            <a:pPr marL="269875">
              <a:lnSpc>
                <a:spcPct val="150000"/>
              </a:lnSpc>
            </a:pPr>
            <a:endParaRPr lang="en-US" sz="3500" dirty="0">
              <a:latin typeface="Arial" panose="020B0604020202020204" pitchFamily="34" charset="0"/>
              <a:cs typeface="Arial" panose="020B0604020202020204" pitchFamily="34" charset="0"/>
              <a:sym typeface="+mn-ea"/>
            </a:endParaRPr>
          </a:p>
        </p:txBody>
      </p:sp>
      <p:sp>
        <p:nvSpPr>
          <p:cNvPr id="10" name="TextBox 9">
            <a:extLst>
              <a:ext uri="{FF2B5EF4-FFF2-40B4-BE49-F238E27FC236}">
                <a16:creationId xmlns:a16="http://schemas.microsoft.com/office/drawing/2014/main" id="{2620D758-20B0-4EAD-8734-ACC5DDA85CFA}"/>
              </a:ext>
            </a:extLst>
          </p:cNvPr>
          <p:cNvSpPr txBox="1"/>
          <p:nvPr/>
        </p:nvSpPr>
        <p:spPr>
          <a:xfrm>
            <a:off x="2057400" y="6280717"/>
            <a:ext cx="14746967" cy="4035144"/>
          </a:xfrm>
          <a:prstGeom prst="rect">
            <a:avLst/>
          </a:prstGeom>
          <a:noFill/>
        </p:spPr>
        <p:txBody>
          <a:bodyPr wrap="square">
            <a:spAutoFit/>
          </a:bodyPr>
          <a:lstStyle/>
          <a:p>
            <a:r>
              <a:rPr lang="vi-VN" sz="3500" dirty="0"/>
              <a:t>Dựa trên các thống kê và chiến lược truy vấn nhiều giai đoạn trong qdrant. Chúng tôi sẽ chọn 3 mô hình có 1024, 758 và 512 có độ chính xác cao nhất lần lượt là:</a:t>
            </a:r>
          </a:p>
          <a:p>
            <a:pPr marL="342900" lvl="0" indent="-342900" algn="just">
              <a:lnSpc>
                <a:spcPct val="150000"/>
              </a:lnSpc>
              <a:buFont typeface="Arial" panose="020B0604020202020204" pitchFamily="34" charset="0"/>
              <a:buChar char="•"/>
            </a:pPr>
            <a:r>
              <a:rPr lang="vi-VN" sz="3500" dirty="0">
                <a:solidFill>
                  <a:srgbClr val="000000"/>
                </a:solidFill>
                <a:effectLst/>
                <a:ea typeface="Times New Roman" panose="02020603050405020304" pitchFamily="18" charset="0"/>
              </a:rPr>
              <a:t>intfloat/multilingual-e5-large-instruct</a:t>
            </a:r>
            <a:r>
              <a:rPr lang="en-US" sz="3500" dirty="0">
                <a:solidFill>
                  <a:srgbClr val="000000"/>
                </a:solidFill>
                <a:effectLst/>
                <a:ea typeface="Times New Roman" panose="02020603050405020304" pitchFamily="18" charset="0"/>
              </a:rPr>
              <a:t>.</a:t>
            </a:r>
            <a:endParaRPr lang="vi-VN" sz="3500" dirty="0">
              <a:solidFill>
                <a:srgbClr val="000000"/>
              </a:solidFill>
              <a:effectLst/>
              <a:ea typeface="SimSun" panose="02010600030101010101" pitchFamily="2" charset="-122"/>
            </a:endParaRPr>
          </a:p>
          <a:p>
            <a:pPr marL="342900" lvl="0" indent="-342900" algn="just">
              <a:lnSpc>
                <a:spcPct val="150000"/>
              </a:lnSpc>
              <a:buFont typeface="Arial" panose="020B0604020202020204" pitchFamily="34" charset="0"/>
              <a:buChar char="•"/>
            </a:pPr>
            <a:r>
              <a:rPr lang="vi-VN" sz="3500" dirty="0">
                <a:solidFill>
                  <a:srgbClr val="000000"/>
                </a:solidFill>
                <a:effectLst/>
                <a:ea typeface="Times New Roman" panose="02020603050405020304" pitchFamily="18" charset="0"/>
              </a:rPr>
              <a:t>Alibaba-NLP/gte-multilingual-base</a:t>
            </a:r>
            <a:r>
              <a:rPr lang="en-US" sz="3500" dirty="0">
                <a:solidFill>
                  <a:srgbClr val="000000"/>
                </a:solidFill>
                <a:effectLst/>
                <a:ea typeface="Times New Roman" panose="02020603050405020304" pitchFamily="18" charset="0"/>
              </a:rPr>
              <a:t>.</a:t>
            </a:r>
          </a:p>
          <a:p>
            <a:pPr marL="342900" lvl="0" indent="-342900" algn="just">
              <a:lnSpc>
                <a:spcPct val="150000"/>
              </a:lnSpc>
              <a:buFont typeface="Arial" panose="020B0604020202020204" pitchFamily="34" charset="0"/>
              <a:buChar char="•"/>
            </a:pPr>
            <a:r>
              <a:rPr lang="en-US" sz="3500" dirty="0">
                <a:solidFill>
                  <a:srgbClr val="000000"/>
                </a:solidFill>
                <a:ea typeface="SimSun" panose="02010600030101010101" pitchFamily="2" charset="-122"/>
              </a:rPr>
              <a:t>sentence-transformers/distiluse-base-multilingual-cased-v2. </a:t>
            </a:r>
          </a:p>
        </p:txBody>
      </p:sp>
    </p:spTree>
    <p:extLst>
      <p:ext uri="{BB962C8B-B14F-4D97-AF65-F5344CB8AC3E}">
        <p14:creationId xmlns:p14="http://schemas.microsoft.com/office/powerpoint/2010/main" val="18110737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Đối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với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late </a:t>
            </a:r>
            <a:r>
              <a:rPr lang="en-US" sz="3500" dirty="0" err="1">
                <a:latin typeface="Arial" panose="020B0604020202020204" pitchFamily="34" charset="0"/>
                <a:cs typeface="Arial" panose="020B0604020202020204" pitchFamily="34" charset="0"/>
                <a:sym typeface="+mn-ea"/>
              </a:rPr>
              <a:t>ineraction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tôi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cũng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chọn</a:t>
            </a:r>
            <a:r>
              <a:rPr lang="en-US" sz="3500" dirty="0">
                <a:latin typeface="Arial" panose="020B0604020202020204" pitchFamily="34" charset="0"/>
                <a:cs typeface="Arial" panose="020B0604020202020204" pitchFamily="34" charset="0"/>
                <a:sym typeface="+mn-ea"/>
              </a:rPr>
              <a:t> 2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phổ</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nhất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trên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Huggingface</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so </a:t>
            </a:r>
            <a:r>
              <a:rPr lang="en-US" sz="3500" dirty="0" err="1">
                <a:latin typeface="Arial" panose="020B0604020202020204" pitchFamily="34" charset="0"/>
                <a:cs typeface="Arial" panose="020B0604020202020204" pitchFamily="34" charset="0"/>
                <a:sym typeface="+mn-ea"/>
              </a:rPr>
              <a:t>sánh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trên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tập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8" name="Picture 7">
            <a:extLst>
              <a:ext uri="{FF2B5EF4-FFF2-40B4-BE49-F238E27FC236}">
                <a16:creationId xmlns:a16="http://schemas.microsoft.com/office/drawing/2014/main" id="{8C42E94B-BFA0-4871-B0DF-807F634C4C3E}"/>
              </a:ext>
            </a:extLst>
          </p:cNvPr>
          <p:cNvPicPr/>
          <p:nvPr/>
        </p:nvPicPr>
        <p:blipFill rotWithShape="1">
          <a:blip r:embed="rId3">
            <a:extLst>
              <a:ext uri="{28A0092B-C50C-407E-A947-70E740481C1C}">
                <a14:useLocalDpi xmlns:a14="http://schemas.microsoft.com/office/drawing/2010/main" val="0"/>
              </a:ext>
            </a:extLst>
          </a:blip>
          <a:srcRect b="4088"/>
          <a:stretch/>
        </p:blipFill>
        <p:spPr bwMode="auto">
          <a:xfrm>
            <a:off x="591102" y="4686300"/>
            <a:ext cx="8077200" cy="5043321"/>
          </a:xfrm>
          <a:prstGeom prst="rect">
            <a:avLst/>
          </a:prstGeom>
          <a:noFill/>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D7921DAC-26E5-4AF0-88C8-56544D069535}"/>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925201" y="4991100"/>
            <a:ext cx="8963301" cy="5124450"/>
          </a:xfrm>
          <a:prstGeom prst="rect">
            <a:avLst/>
          </a:prstGeom>
          <a:noFill/>
          <a:ln>
            <a:noFill/>
          </a:ln>
        </p:spPr>
      </p:pic>
    </p:spTree>
    <p:extLst>
      <p:ext uri="{BB962C8B-B14F-4D97-AF65-F5344CB8AC3E}">
        <p14:creationId xmlns:p14="http://schemas.microsoft.com/office/powerpoint/2010/main" val="19466934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a:latin typeface="Arial" panose="020B0604020202020204" pitchFamily="34" charset="0"/>
                <a:cs typeface="Arial" panose="020B0604020202020204" pitchFamily="34" charset="0"/>
                <a:sym typeface="+mn-ea"/>
              </a:rPr>
              <a:t>Sau </a:t>
            </a:r>
            <a:r>
              <a:rPr lang="en-US" sz="3500" dirty="0" err="1">
                <a:latin typeface="Arial" panose="020B0604020202020204" pitchFamily="34" charset="0"/>
                <a:cs typeface="Arial" panose="020B0604020202020204" pitchFamily="34" charset="0"/>
                <a:sym typeface="+mn-ea"/>
              </a:rPr>
              <a:t>khi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chọn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model </a:t>
            </a: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chunk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model:</a:t>
            </a:r>
            <a:endParaRPr lang="vi-VN" sz="3500" dirty="0">
              <a:latin typeface="Arial" panose="020B0604020202020204" pitchFamily="34"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intfloat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/multilingual-e5-large-instruct: 1024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chiều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t>
            </a:r>
            <a:endParaRPr lang="en-US" dirty="0">
              <a:solidFill>
                <a:srgbClr val="000000"/>
              </a:solidFill>
              <a:latin typeface="Arial" panose="020B0604020202020204" pitchFamily="34" charset="0"/>
              <a:ea typeface="SimSun" panose="02010600030101010101" pitchFamily="2" charset="-122"/>
              <a:cs typeface="Arial" panose="020B0604020202020204" pitchFamily="34" charset="0"/>
              <a:sym typeface="+mn-ea"/>
            </a:endParaRPr>
          </a:p>
          <a:p>
            <a:pPr marL="727075" indent="-457200">
              <a:lnSpc>
                <a:spcPct val="150000"/>
              </a:lnSpc>
              <a:buFont typeface="Arial" panose="020B0604020202020204" pitchFamily="34" charset="0"/>
              <a:buChar char="•"/>
            </a:pPr>
            <a:r>
              <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Alibaba-NLP/gte-multilingual-base: 768 chiều.</a:t>
            </a:r>
          </a:p>
          <a:p>
            <a:pPr marL="727075" indent="-457200">
              <a:lnSpc>
                <a:spcPct val="150000"/>
              </a:lnSpc>
              <a:buFont typeface="Arial" panose="020B0604020202020204" pitchFamily="34" charset="0"/>
              <a:buChar char="•"/>
            </a:pP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sentence-transformers/distiluse-base-multilingual-cased-v2: 512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endPar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endParaRPr>
          </a:p>
          <a:p>
            <a:pPr marL="727075" indent="-457200">
              <a:lnSpc>
                <a:spcPct val="150000"/>
              </a:lnSpc>
              <a:buFont typeface="Arial" panose="020B0604020202020204" pitchFamily="34" charset="0"/>
              <a:buChar char="•"/>
            </a:pPr>
            <a:r>
              <a:rPr lang="vi-VN"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colbert-ir/colbertv2.0: số lượng vector tùy thuộc vào độ dài văn bản mỗi vector 768 chiều.</a:t>
            </a:r>
          </a:p>
          <a:p>
            <a:pPr marL="727075" indent="-457200">
              <a:lnSpc>
                <a:spcPct val="150000"/>
              </a:lnSpc>
              <a:buFont typeface="Arial" panose="020B0604020202020204" pitchFamily="34" charset="0"/>
              <a:buChar char="•"/>
            </a:pPr>
            <a:endPar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endParaRPr>
          </a:p>
          <a:p>
            <a:pPr marL="727075" indent="-457200">
              <a:lnSpc>
                <a:spcPct val="150000"/>
              </a:lnSpc>
              <a:buFont typeface="Arial" panose="020B0604020202020204" pitchFamily="34" charset="0"/>
              <a:buChar char="•"/>
            </a:pPr>
            <a:endPar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spTree>
    <p:extLst>
      <p:ext uri="{BB962C8B-B14F-4D97-AF65-F5344CB8AC3E}">
        <p14:creationId xmlns:p14="http://schemas.microsoft.com/office/powerpoint/2010/main" val="31556273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mô-đun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tìm</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kiếm</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Sử</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dụng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bước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được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Qdrant</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hỗ</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p>
          <a:p>
            <a:pPr marL="269875">
              <a:lnSpc>
                <a:spcPct val="150000"/>
              </a:lnSpc>
            </a:pP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Ban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đầu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512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200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768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100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1024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50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Cuối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cùng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là</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thu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hẹp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kết</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quả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late interaction: k = 25</a:t>
            </a:r>
          </a:p>
          <a:p>
            <a:pPr marL="269875">
              <a:lnSpc>
                <a:spcPct val="150000"/>
              </a:lnSpc>
            </a:pP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Sau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khi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có</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25 vector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cuối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cùng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sử</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dụng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model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nvidia</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/llama-3.2-nv-rerankqa-1b-v2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để</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lấy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ra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những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chunk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có</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relevence</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score &gt; 0.</a:t>
            </a:r>
            <a:endParaRPr lang="en-US" sz="35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endPar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spTree>
    <p:extLst>
      <p:ext uri="{BB962C8B-B14F-4D97-AF65-F5344CB8AC3E}">
        <p14:creationId xmlns:p14="http://schemas.microsoft.com/office/powerpoint/2010/main" val="41103488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495300" y="3731976"/>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4.2.1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các</a:t>
            </a:r>
            <a:r>
              <a:rPr lang="en-US" sz="4000" dirty="0">
                <a:latin typeface="Arial" panose="020B0604020202020204" pitchFamily="34" charset="0"/>
                <a:cs typeface="Arial" panose="020B0604020202020204" pitchFamily="34" charset="0"/>
                <a:sym typeface="+mn-ea"/>
              </a:rPr>
              <a:t> node </a:t>
            </a:r>
            <a:r>
              <a:rPr lang="en-US" sz="4000" dirty="0" err="1">
                <a:latin typeface="Arial" panose="020B0604020202020204" pitchFamily="34" charset="0"/>
                <a:cs typeface="Arial" panose="020B0604020202020204" pitchFamily="34" charset="0"/>
                <a:sym typeface="+mn-ea"/>
              </a:rPr>
              <a:t>và</a:t>
            </a:r>
            <a:r>
              <a:rPr lang="en-US" sz="4000" dirty="0">
                <a:latin typeface="Arial" panose="020B0604020202020204" pitchFamily="34" charset="0"/>
                <a:cs typeface="Arial" panose="020B0604020202020204" pitchFamily="34" charset="0"/>
                <a:sym typeface="+mn-ea"/>
              </a:rPr>
              <a:t> relationship</a:t>
            </a:r>
          </a:p>
          <a:p>
            <a:pPr marL="269875">
              <a:lnSpc>
                <a:spcPct val="150000"/>
              </a:lnSpc>
            </a:pP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LLM </a:t>
            </a:r>
            <a:r>
              <a:rPr lang="it-IT" sz="3500" dirty="0">
                <a:latin typeface="Arial" panose="020B0604020202020204" pitchFamily="34" charset="0"/>
                <a:cs typeface="Arial" panose="020B0604020202020204" pitchFamily="34" charset="0"/>
                <a:sym typeface="+mn-ea"/>
              </a:rPr>
              <a:t>Gemini 2.5 Pro Preview 05-06 và kỹ thuật prompting để trích xuất các nodes và relationship.</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4000" dirty="0">
                <a:latin typeface="Arial" panose="020B0604020202020204" pitchFamily="34" charset="0"/>
                <a:cs typeface="Arial" panose="020B0604020202020204" pitchFamily="34" charset="0"/>
                <a:sym typeface="+mn-ea"/>
              </a:rPr>
              <a:t>4.2.2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các</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tiêu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đề</a:t>
            </a:r>
            <a:endParaRPr lang="en-US" sz="40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a:p>
            <a:pPr marL="269875">
              <a:lnSpc>
                <a:spcPct val="150000"/>
              </a:lnSpc>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Đối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với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mỗi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đoạn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văn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tương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ứng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LLM </a:t>
            </a:r>
            <a:r>
              <a:rPr lang="it-IT" sz="3500" dirty="0">
                <a:latin typeface="Arial" panose="020B0604020202020204" pitchFamily="34" charset="0"/>
                <a:cs typeface="Arial" panose="020B0604020202020204" pitchFamily="34" charset="0"/>
                <a:sym typeface="+mn-ea"/>
              </a:rPr>
              <a:t>Gemini 2.5 Pro Preview 05-06 sẽ dự đoán một tiêu đề tương ứng.</a:t>
            </a:r>
            <a:endPar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pic>
        <p:nvPicPr>
          <p:cNvPr id="8" name="Picture 7">
            <a:extLst>
              <a:ext uri="{FF2B5EF4-FFF2-40B4-BE49-F238E27FC236}">
                <a16:creationId xmlns:a16="http://schemas.microsoft.com/office/drawing/2014/main" id="{7768BF7C-4CA9-423A-87F0-4087AC5115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650" y="1537050"/>
            <a:ext cx="17792700" cy="1632869"/>
          </a:xfrm>
          <a:prstGeom prst="rect">
            <a:avLst/>
          </a:prstGeom>
        </p:spPr>
      </p:pic>
    </p:spTree>
    <p:extLst>
      <p:ext uri="{BB962C8B-B14F-4D97-AF65-F5344CB8AC3E}">
        <p14:creationId xmlns:p14="http://schemas.microsoft.com/office/powerpoint/2010/main" val="1502931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495300" y="1590475"/>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4.2.3 </a:t>
            </a:r>
            <a:r>
              <a:rPr lang="en-US" sz="4000" dirty="0" err="1">
                <a:latin typeface="Arial" panose="020B0604020202020204" pitchFamily="34" charset="0"/>
                <a:cs typeface="Arial" panose="020B0604020202020204" pitchFamily="34" charset="0"/>
                <a:sym typeface="+mn-ea"/>
              </a:rPr>
              <a:t>Thiết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kế</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Xây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dựng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một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đồ</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thị</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cấu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trúc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phân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tầng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nhằm</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trực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quan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hóa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hẹp</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đồ</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thị</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khi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truy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xuất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và</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truy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vết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dữ</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một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cách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rõ</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ràng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t>
            </a:r>
          </a:p>
          <a:p>
            <a:pPr marL="727075" indent="-457200">
              <a:lnSpc>
                <a:spcPct val="150000"/>
              </a:lnSpc>
              <a:buFont typeface="Arial" panose="020B0604020202020204" pitchFamily="34" charset="0"/>
              <a:buChar char="•"/>
            </a:pP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 cao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nhất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đại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diện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cho</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toàn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bộ</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tài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endPar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thứ</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hai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là</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id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của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tài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endPar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Các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node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tiếp</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theo</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được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tổ</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chức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cấu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trúc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như</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trong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sổ</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tay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sinh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viên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2024</a:t>
            </a:r>
          </a:p>
          <a:p>
            <a:pPr marL="269875">
              <a:lnSpc>
                <a:spcPct val="150000"/>
              </a:lnSpc>
            </a:pP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Xử</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lý</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ngoại</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lệ</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Nodes, types và relationship có ý nghĩa giống nhau nhưng mặt chữ lại khác nhau</a:t>
            </a:r>
          </a:p>
        </p:txBody>
      </p:sp>
    </p:spTree>
    <p:extLst>
      <p:ext uri="{BB962C8B-B14F-4D97-AF65-F5344CB8AC3E}">
        <p14:creationId xmlns:p14="http://schemas.microsoft.com/office/powerpoint/2010/main" val="9037555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5638800" y="571500"/>
            <a:ext cx="7076532" cy="1292662"/>
          </a:xfrm>
          <a:prstGeom prst="rect">
            <a:avLst/>
          </a:prstGeom>
        </p:spPr>
        <p:txBody>
          <a:bodyPr wrap="square" lIns="0" tIns="0" rIns="0" bIns="0" rtlCol="0" anchor="t">
            <a:spAutoFit/>
          </a:bodyPr>
          <a:lstStyle/>
          <a:p>
            <a:pPr algn="ctr">
              <a:lnSpc>
                <a:spcPct val="150000"/>
              </a:lnSpc>
            </a:pPr>
            <a:r>
              <a:rPr lang="en-US" sz="5600" b="1" dirty="0" err="1">
                <a:latin typeface="Arial" panose="020B0604020202020204" pitchFamily="34" charset="0"/>
                <a:cs typeface="Arial" panose="020B0604020202020204" pitchFamily="34" charset="0"/>
              </a:rPr>
              <a:t>Nội</a:t>
            </a:r>
            <a:r>
              <a:rPr lang="en-US" sz="5600" b="1" dirty="0">
                <a:latin typeface="Arial" panose="020B0604020202020204" pitchFamily="34" charset="0"/>
                <a:cs typeface="Arial" panose="020B0604020202020204" pitchFamily="34" charset="0"/>
              </a:rPr>
              <a:t> dung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bày</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2971800" y="2247900"/>
            <a:ext cx="9324432" cy="6463308"/>
          </a:xfrm>
          <a:prstGeom prst="rect">
            <a:avLst/>
          </a:prstGeom>
        </p:spPr>
        <p:txBody>
          <a:bodyPr wrap="square" lIns="0" tIns="0" rIns="0" bIns="0" rtlCol="0" anchor="t">
            <a:spAutoFit/>
          </a:bodyPr>
          <a:lstStyle/>
          <a:p>
            <a:pPr marL="742950" indent="-473075">
              <a:lnSpc>
                <a:spcPct val="150000"/>
              </a:lnSpc>
              <a:buFont typeface="+mj-lt"/>
              <a:buAutoNum type="arabicPeriod"/>
            </a:pPr>
            <a:r>
              <a:rPr lang="vi-VN" sz="4000" dirty="0"/>
              <a:t>GIỚI THIỆU ĐỀ TÀI</a:t>
            </a:r>
          </a:p>
          <a:p>
            <a:pPr marL="742950" indent="-473075">
              <a:lnSpc>
                <a:spcPct val="150000"/>
              </a:lnSpc>
              <a:buFont typeface="+mj-lt"/>
              <a:buAutoNum type="arabicPeriod"/>
            </a:pPr>
            <a:r>
              <a:rPr lang="vi-VN" sz="4000" dirty="0"/>
              <a:t>CƠ SỞ LÝ THUYẾT</a:t>
            </a:r>
          </a:p>
          <a:p>
            <a:pPr marL="742950" indent="-473075">
              <a:lnSpc>
                <a:spcPct val="150000"/>
              </a:lnSpc>
              <a:buFont typeface="+mj-lt"/>
              <a:buAutoNum type="arabicPeriod"/>
            </a:pPr>
            <a:r>
              <a:rPr lang="vi-VN" sz="4000" dirty="0"/>
              <a:t>PHƯƠNG PHÁP LUẬN</a:t>
            </a:r>
          </a:p>
          <a:p>
            <a:pPr marL="742950" indent="-473075">
              <a:lnSpc>
                <a:spcPct val="150000"/>
              </a:lnSpc>
              <a:buFont typeface="+mj-lt"/>
              <a:buAutoNum type="arabicPeriod"/>
            </a:pPr>
            <a:r>
              <a:rPr lang="vi-VN" sz="4000" dirty="0"/>
              <a:t>TRIỂN KHAI THỰC HIỆN</a:t>
            </a:r>
          </a:p>
          <a:p>
            <a:pPr marL="742950" indent="-473075">
              <a:lnSpc>
                <a:spcPct val="150000"/>
              </a:lnSpc>
              <a:buFont typeface="+mj-lt"/>
              <a:buAutoNum type="arabicPeriod"/>
            </a:pPr>
            <a:r>
              <a:rPr lang="vi-VN" sz="4000" dirty="0"/>
              <a:t>KẾT QUẢ</a:t>
            </a:r>
          </a:p>
          <a:p>
            <a:pPr marL="742950" indent="-473075">
              <a:lnSpc>
                <a:spcPct val="150000"/>
              </a:lnSpc>
              <a:buFont typeface="+mj-lt"/>
              <a:buAutoNum type="arabicPeriod"/>
            </a:pPr>
            <a:r>
              <a:rPr lang="vi-VN" sz="4000" dirty="0"/>
              <a:t>KẾT LUẬN</a:t>
            </a:r>
            <a:r>
              <a:rPr lang="en-US" sz="4000" dirty="0"/>
              <a:t> VÀ </a:t>
            </a:r>
            <a:r>
              <a:rPr lang="en-US" sz="4000" dirty="0">
                <a:cs typeface="Arial" panose="020B0604020202020204" pitchFamily="34" charset="0"/>
              </a:rPr>
              <a:t>HƯỚNG PHÁT TRIỂN</a:t>
            </a:r>
            <a:endParaRPr lang="vi-VN" sz="4000" dirty="0">
              <a:cs typeface="Arial" panose="020B0604020202020204" pitchFamily="34" charset="0"/>
            </a:endParaRPr>
          </a:p>
          <a:p>
            <a:pPr marL="742950" indent="-473075">
              <a:lnSpc>
                <a:spcPct val="150000"/>
              </a:lnSpc>
              <a:buFont typeface="+mj-lt"/>
              <a:buAutoNum type="arabicPeriod"/>
            </a:pPr>
            <a:r>
              <a:rPr lang="vi-VN" sz="4000" dirty="0"/>
              <a:t>DEMO</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495300" y="1590475"/>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4.2.4 </a:t>
            </a:r>
            <a:r>
              <a:rPr lang="en-US" sz="4000" dirty="0" err="1">
                <a:latin typeface="Arial" panose="020B0604020202020204" pitchFamily="34" charset="0"/>
                <a:cs typeface="Arial" panose="020B0604020202020204" pitchFamily="34" charset="0"/>
                <a:sym typeface="+mn-ea"/>
              </a:rPr>
              <a:t>Lưu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đồ</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thị</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với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tiêu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đề</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tương</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ứng</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truy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xuất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được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tài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chính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xác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chúng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em</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lưu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mỗi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tiêu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đề</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quan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hệ</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với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nội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dung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tương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ứng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như</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trong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mục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lục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của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sổ</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tay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sinh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viên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2024.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tận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dụng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thế</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mạnh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của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LLM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dự</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đoán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được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câu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hỏi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nằm</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trong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tiêu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đề</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nào</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t>
            </a:r>
          </a:p>
        </p:txBody>
      </p:sp>
    </p:spTree>
    <p:extLst>
      <p:ext uri="{BB962C8B-B14F-4D97-AF65-F5344CB8AC3E}">
        <p14:creationId xmlns:p14="http://schemas.microsoft.com/office/powerpoint/2010/main" val="7047619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mô-đun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tìm</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kiếm</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F6EF3D9-1DC1-4D6E-9A46-57122BB998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15400" y="1732415"/>
            <a:ext cx="9144000" cy="8264451"/>
          </a:xfrm>
          <a:prstGeom prst="rect">
            <a:avLst/>
          </a:prstGeom>
        </p:spPr>
      </p:pic>
      <p:sp>
        <p:nvSpPr>
          <p:cNvPr id="6" name="TextBox 7">
            <a:extLst>
              <a:ext uri="{FF2B5EF4-FFF2-40B4-BE49-F238E27FC236}">
                <a16:creationId xmlns:a16="http://schemas.microsoft.com/office/drawing/2014/main" id="{EE7B3AF2-0EFE-4F3D-9130-9467A9BCA1F1}"/>
              </a:ext>
            </a:extLst>
          </p:cNvPr>
          <p:cNvSpPr txBox="1"/>
          <p:nvPr/>
        </p:nvSpPr>
        <p:spPr>
          <a:xfrm>
            <a:off x="533400" y="1271554"/>
            <a:ext cx="8077200" cy="8139146"/>
          </a:xfrm>
          <a:prstGeom prst="rect">
            <a:avLst/>
          </a:prstGeom>
        </p:spPr>
        <p:txBody>
          <a:bodyPr wrap="square" lIns="0" tIns="0" rIns="0" bIns="0" rtlCol="0" anchor="t">
            <a:noAutofit/>
          </a:bodyPr>
          <a:lstStyle/>
          <a:p>
            <a:pPr marL="269875">
              <a:lnSpc>
                <a:spcPct val="150000"/>
              </a:lnSpc>
            </a:pP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thuộc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mục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lục</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Ưu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điểm</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Nhanh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chóng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dễ</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dàng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hẹp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khoảng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duyệt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đồ</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thị</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Nhược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điểm</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Có</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thể</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sai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cú</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pháp</a:t>
            </a:r>
            <a:r>
              <a:rPr lang="en-US" sz="3500" dirty="0">
                <a:latin typeface="Arial" panose="020B0604020202020204" pitchFamily="34" charset="0"/>
                <a:cs typeface="Arial" panose="020B0604020202020204" pitchFamily="34" charset="0"/>
                <a:sym typeface="+mn-ea"/>
              </a:rPr>
              <a:t> cypher,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không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nằm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mục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lục</a:t>
            </a:r>
            <a:endParaRPr lang="en-US" sz="35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spTree>
    <p:extLst>
      <p:ext uri="{BB962C8B-B14F-4D97-AF65-F5344CB8AC3E}">
        <p14:creationId xmlns:p14="http://schemas.microsoft.com/office/powerpoint/2010/main" val="34059888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4.5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module </a:t>
            </a:r>
            <a:r>
              <a:rPr lang="en-US" sz="5600" b="1" dirty="0" err="1">
                <a:latin typeface="Arial" panose="020B0604020202020204" pitchFamily="34" charset="0"/>
                <a:cs typeface="Arial" panose="020B0604020202020204" pitchFamily="34" charset="0"/>
                <a:sym typeface="+mn-ea"/>
              </a:rPr>
              <a:t>phê</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bình</a:t>
            </a:r>
            <a:endParaRPr lang="en-US" sz="5600" b="1" spc="95" dirty="0">
              <a:solidFill>
                <a:srgbClr val="FF000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5201EBF-57FA-46DD-B930-5B15CFDDA064}"/>
              </a:ext>
            </a:extLst>
          </p:cNvPr>
          <p:cNvSpPr txBox="1"/>
          <p:nvPr/>
        </p:nvSpPr>
        <p:spPr>
          <a:xfrm>
            <a:off x="609600" y="1646154"/>
            <a:ext cx="17068800" cy="8139146"/>
          </a:xfrm>
          <a:prstGeom prst="rect">
            <a:avLst/>
          </a:prstGeom>
        </p:spPr>
        <p:txBody>
          <a:bodyPr wrap="square" lIns="0" tIns="0" rIns="0" bIns="0" rtlCol="0" anchor="t">
            <a:noAutofit/>
          </a:bodyPr>
          <a:lstStyle/>
          <a:p>
            <a:pPr marL="269875">
              <a:lnSpc>
                <a:spcPct val="150000"/>
              </a:lnSpc>
            </a:pPr>
            <a:r>
              <a:rPr lang="en-US" sz="3500" dirty="0" err="1">
                <a:latin typeface="Arial" panose="020B0604020202020204" pitchFamily="34" charset="0"/>
                <a:cs typeface="Arial" panose="020B0604020202020204" pitchFamily="34" charset="0"/>
                <a:sym typeface="+mn-ea"/>
              </a:rPr>
              <a:t>Mỗi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module </a:t>
            </a:r>
            <a:r>
              <a:rPr lang="en-US" sz="3500" dirty="0" err="1">
                <a:latin typeface="Arial" panose="020B0604020202020204" pitchFamily="34" charset="0"/>
                <a:cs typeface="Arial" panose="020B0604020202020204" pitchFamily="34" charset="0"/>
                <a:sym typeface="+mn-ea"/>
              </a:rPr>
              <a:t>phê</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sẽ</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prompting </a:t>
            </a:r>
            <a:r>
              <a:rPr lang="en-US" sz="3500" dirty="0" err="1">
                <a:latin typeface="Arial" panose="020B0604020202020204" pitchFamily="34" charset="0"/>
                <a:cs typeface="Arial" panose="020B0604020202020204" pitchFamily="34" charset="0"/>
                <a:sym typeface="+mn-ea"/>
              </a:rPr>
              <a:t>phù</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hợp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với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từng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nhiệm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vụ</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của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nó</a:t>
            </a:r>
            <a:r>
              <a:rPr lang="en-US" sz="35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Agent: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truy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xuất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nguồn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tài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nào</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Generator: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ra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tài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truy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xuất</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Valid: </a:t>
            </a:r>
            <a:r>
              <a:rPr lang="en-US" sz="3500" dirty="0" err="1">
                <a:latin typeface="Arial" panose="020B0604020202020204" pitchFamily="34" charset="0"/>
                <a:cs typeface="Arial" panose="020B0604020202020204" pitchFamily="34" charset="0"/>
                <a:sym typeface="+mn-ea"/>
              </a:rPr>
              <a:t>quyết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định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có</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đúng</a:t>
            </a:r>
            <a:r>
              <a:rPr lang="en-US" sz="3500" dirty="0">
                <a:latin typeface="Arial" panose="020B0604020202020204" pitchFamily="34" charset="0"/>
                <a:cs typeface="Arial" panose="020B0604020202020204" pitchFamily="34" charset="0"/>
                <a:sym typeface="+mn-ea"/>
              </a:rPr>
              <a:t> hay </a:t>
            </a:r>
            <a:r>
              <a:rPr lang="en-US" sz="3500" dirty="0" err="1">
                <a:latin typeface="Arial" panose="020B0604020202020204" pitchFamily="34" charset="0"/>
                <a:cs typeface="Arial" panose="020B0604020202020204" pitchFamily="34" charset="0"/>
                <a:sym typeface="+mn-ea"/>
              </a:rPr>
              <a:t>không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Nhiệm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vụ</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nhị</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phân</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Commentor: </a:t>
            </a:r>
            <a:r>
              <a:rPr lang="en-US" sz="3500" dirty="0" err="1">
                <a:latin typeface="Arial" panose="020B0604020202020204" pitchFamily="34" charset="0"/>
                <a:cs typeface="Arial" panose="020B0604020202020204" pitchFamily="34" charset="0"/>
                <a:sym typeface="+mn-ea"/>
              </a:rPr>
              <a:t>Nếu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chưa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thì</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luận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phản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hồi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cho</a:t>
            </a:r>
            <a:r>
              <a:rPr lang="en-US" sz="3500" dirty="0">
                <a:latin typeface="Arial" panose="020B0604020202020204" pitchFamily="34" charset="0"/>
                <a:cs typeface="Arial" panose="020B0604020202020204" pitchFamily="34" charset="0"/>
                <a:sym typeface="+mn-ea"/>
              </a:rPr>
              <a:t> Agent</a:t>
            </a:r>
          </a:p>
          <a:p>
            <a:pPr marL="269875">
              <a:lnSpc>
                <a:spcPct val="150000"/>
              </a:lnSpc>
            </a:pPr>
            <a:r>
              <a:rPr lang="en-US" sz="3500" dirty="0" err="1">
                <a:latin typeface="Arial" panose="020B0604020202020204" pitchFamily="34" charset="0"/>
                <a:cs typeface="Arial" panose="020B0604020202020204" pitchFamily="34" charset="0"/>
                <a:sym typeface="+mn-ea"/>
              </a:rPr>
              <a:t>Quá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lại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tới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vòng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hoặc</a:t>
            </a:r>
            <a:r>
              <a:rPr lang="en-US" sz="3500" dirty="0">
                <a:latin typeface="Arial" panose="020B0604020202020204" pitchFamily="34" charset="0"/>
                <a:cs typeface="Arial" panose="020B0604020202020204" pitchFamily="34" charset="0"/>
                <a:sym typeface="+mn-ea"/>
              </a:rPr>
              <a:t> valid = yes </a:t>
            </a:r>
          </a:p>
        </p:txBody>
      </p:sp>
    </p:spTree>
    <p:extLst>
      <p:ext uri="{BB962C8B-B14F-4D97-AF65-F5344CB8AC3E}">
        <p14:creationId xmlns:p14="http://schemas.microsoft.com/office/powerpoint/2010/main" val="38093691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4.6</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Trả</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lời</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câu</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hỏi</a:t>
            </a:r>
            <a:endParaRPr lang="en-US" sz="5600" b="1" spc="95" dirty="0">
              <a:solidFill>
                <a:srgbClr val="FF000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5201EBF-57FA-46DD-B930-5B15CFDDA064}"/>
              </a:ext>
            </a:extLst>
          </p:cNvPr>
          <p:cNvSpPr txBox="1"/>
          <p:nvPr/>
        </p:nvSpPr>
        <p:spPr>
          <a:xfrm>
            <a:off x="609600" y="1646154"/>
            <a:ext cx="17068800" cy="8139146"/>
          </a:xfrm>
          <a:prstGeom prst="rect">
            <a:avLst/>
          </a:prstGeom>
        </p:spPr>
        <p:txBody>
          <a:bodyPr wrap="square" lIns="0" tIns="0" rIns="0" bIns="0" rtlCol="0" anchor="t">
            <a:noAutofit/>
          </a:bodyPr>
          <a:lstStyle/>
          <a:p>
            <a:pPr marL="269875">
              <a:lnSpc>
                <a:spcPct val="150000"/>
              </a:lnSpc>
            </a:pPr>
            <a:endParaRPr lang="en-US" sz="3500" dirty="0">
              <a:latin typeface="Arial" panose="020B0604020202020204" pitchFamily="34" charset="0"/>
              <a:cs typeface="Arial" panose="020B0604020202020204" pitchFamily="34" charset="0"/>
              <a:sym typeface="+mn-ea"/>
            </a:endParaRPr>
          </a:p>
        </p:txBody>
      </p:sp>
      <p:pic>
        <p:nvPicPr>
          <p:cNvPr id="11" name="Picture 10">
            <a:extLst>
              <a:ext uri="{FF2B5EF4-FFF2-40B4-BE49-F238E27FC236}">
                <a16:creationId xmlns:a16="http://schemas.microsoft.com/office/drawing/2014/main" id="{6DC87AD0-D1AD-47BD-9134-602EB4188C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1132939"/>
            <a:ext cx="11196514" cy="8640846"/>
          </a:xfrm>
          <a:prstGeom prst="rect">
            <a:avLst/>
          </a:prstGeom>
        </p:spPr>
      </p:pic>
    </p:spTree>
    <p:extLst>
      <p:ext uri="{BB962C8B-B14F-4D97-AF65-F5344CB8AC3E}">
        <p14:creationId xmlns:p14="http://schemas.microsoft.com/office/powerpoint/2010/main" val="39079697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317056" y="1505558"/>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609600" y="1714500"/>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Tập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Dựa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sổ</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tay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sinh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viên</a:t>
            </a:r>
            <a:r>
              <a:rPr lang="en-US" sz="3500" dirty="0">
                <a:latin typeface="Arial" panose="020B0604020202020204" pitchFamily="34" charset="0"/>
                <a:cs typeface="Arial" panose="020B0604020202020204" pitchFamily="34" charset="0"/>
                <a:sym typeface="+mn-ea"/>
              </a:rPr>
              <a:t> 2024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ra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Kết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quả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543 </a:t>
            </a:r>
            <a:r>
              <a:rPr lang="en-US" sz="3500" dirty="0" err="1">
                <a:latin typeface="Arial" panose="020B0604020202020204" pitchFamily="34" charset="0"/>
                <a:cs typeface="Arial" panose="020B0604020202020204" pitchFamily="34" charset="0"/>
                <a:sym typeface="+mn-ea"/>
              </a:rPr>
              <a:t>cặp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sẽ</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trên</a:t>
            </a:r>
            <a:r>
              <a:rPr lang="en-US" sz="3500" dirty="0">
                <a:latin typeface="Arial" panose="020B0604020202020204" pitchFamily="34" charset="0"/>
                <a:cs typeface="Arial" panose="020B0604020202020204" pitchFamily="34" charset="0"/>
                <a:sym typeface="+mn-ea"/>
              </a:rPr>
              <a:t> 3 </a:t>
            </a:r>
            <a:r>
              <a:rPr lang="en-US" sz="3500" dirty="0" err="1">
                <a:latin typeface="Arial" panose="020B0604020202020204" pitchFamily="34" charset="0"/>
                <a:cs typeface="Arial" panose="020B0604020202020204" pitchFamily="34" charset="0"/>
                <a:sym typeface="+mn-ea"/>
              </a:rPr>
              <a:t>kiến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trúc</a:t>
            </a:r>
            <a:r>
              <a:rPr lang="en-US" sz="35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RAG+GRAG+Agent</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RAG</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GRAG</a:t>
            </a:r>
          </a:p>
        </p:txBody>
      </p:sp>
    </p:spTree>
    <p:extLst>
      <p:ext uri="{BB962C8B-B14F-4D97-AF65-F5344CB8AC3E}">
        <p14:creationId xmlns:p14="http://schemas.microsoft.com/office/powerpoint/2010/main" val="26767486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g</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3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mô</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hình</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nhúng</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sau</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endPar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dangvantuan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dang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v</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antuan_vietnamese_document-embedding</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infloat</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intfloat_multilingual-e5-large-instruct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alibaba</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a:solidFill>
                  <a:srgbClr val="000000"/>
                </a:solidFill>
                <a:effectLst/>
                <a:latin typeface="Arial" panose="020B0604020202020204" pitchFamily="34" charset="0"/>
                <a:ea typeface="SimSun" panose="02010600030101010101" pitchFamily="2" charset="-122"/>
                <a:cs typeface="Arial" panose="020B0604020202020204" pitchFamily="34" charset="0"/>
              </a:rPr>
              <a:t>Alibaba-</a:t>
            </a:r>
            <a:r>
              <a:rPr lang="en-US" sz="35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NLP_gte</a:t>
            </a:r>
            <a:r>
              <a:rPr lang="en-US" sz="3500" dirty="0">
                <a:solidFill>
                  <a:srgbClr val="000000"/>
                </a:solidFill>
                <a:effectLst/>
                <a:latin typeface="Arial" panose="020B0604020202020204" pitchFamily="34" charset="0"/>
                <a:ea typeface="SimSun" panose="02010600030101010101" pitchFamily="2" charset="-122"/>
                <a:cs typeface="Arial" panose="020B0604020202020204" pitchFamily="34" charset="0"/>
              </a:rPr>
              <a:t>-multilingual-base</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graphicFrame>
        <p:nvGraphicFramePr>
          <p:cNvPr id="4" name="Table 3">
            <a:extLst>
              <a:ext uri="{FF2B5EF4-FFF2-40B4-BE49-F238E27FC236}">
                <a16:creationId xmlns:a16="http://schemas.microsoft.com/office/drawing/2014/main" id="{3AD64A08-F6A5-4A23-943D-0A97E3B36C72}"/>
              </a:ext>
            </a:extLst>
          </p:cNvPr>
          <p:cNvGraphicFramePr>
            <a:graphicFrameLocks noGrp="1"/>
          </p:cNvGraphicFramePr>
          <p:nvPr>
            <p:extLst>
              <p:ext uri="{D42A27DB-BD31-4B8C-83A1-F6EECF244321}">
                <p14:modId xmlns:p14="http://schemas.microsoft.com/office/powerpoint/2010/main" val="370939773"/>
              </p:ext>
            </p:extLst>
          </p:nvPr>
        </p:nvGraphicFramePr>
        <p:xfrm>
          <a:off x="381000" y="5011932"/>
          <a:ext cx="13030200" cy="4827929"/>
        </p:xfrm>
        <a:graphic>
          <a:graphicData uri="http://schemas.openxmlformats.org/drawingml/2006/table">
            <a:tbl>
              <a:tblPr firstRow="1" firstCol="1" bandRow="1">
                <a:tableStyleId>{5C22544A-7EE6-4342-B048-85BDC9FD1C3A}</a:tableStyleId>
              </a:tblPr>
              <a:tblGrid>
                <a:gridCol w="5306166">
                  <a:extLst>
                    <a:ext uri="{9D8B030D-6E8A-4147-A177-3AD203B41FA5}">
                      <a16:colId xmlns:a16="http://schemas.microsoft.com/office/drawing/2014/main" val="2066756232"/>
                    </a:ext>
                  </a:extLst>
                </a:gridCol>
                <a:gridCol w="3442948">
                  <a:extLst>
                    <a:ext uri="{9D8B030D-6E8A-4147-A177-3AD203B41FA5}">
                      <a16:colId xmlns:a16="http://schemas.microsoft.com/office/drawing/2014/main" val="2346315464"/>
                    </a:ext>
                  </a:extLst>
                </a:gridCol>
                <a:gridCol w="2007016">
                  <a:extLst>
                    <a:ext uri="{9D8B030D-6E8A-4147-A177-3AD203B41FA5}">
                      <a16:colId xmlns:a16="http://schemas.microsoft.com/office/drawing/2014/main" val="1514094637"/>
                    </a:ext>
                  </a:extLst>
                </a:gridCol>
                <a:gridCol w="2274070">
                  <a:extLst>
                    <a:ext uri="{9D8B030D-6E8A-4147-A177-3AD203B41FA5}">
                      <a16:colId xmlns:a16="http://schemas.microsoft.com/office/drawing/2014/main" val="1576630274"/>
                    </a:ext>
                  </a:extLst>
                </a:gridCol>
              </a:tblGrid>
              <a:tr h="1163302">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Kiến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trúc</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Mô</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hình</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algn="l">
                        <a:lnSpc>
                          <a:spcPct val="150000"/>
                        </a:lnSpc>
                      </a:pPr>
                      <a:r>
                        <a:rPr lang="en-US" sz="3500">
                          <a:effectLst/>
                          <a:latin typeface="Arial" panose="020B0604020202020204" pitchFamily="34" charset="0"/>
                          <a:cs typeface="Arial" panose="020B0604020202020204" pitchFamily="34" charset="0"/>
                        </a:rPr>
                        <a:t>dangvantuan</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infloat</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alibaba</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775589117"/>
                  </a:ext>
                </a:extLst>
              </a:tr>
              <a:tr h="1338023">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Toàn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bộ</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kiến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trúc</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0.826</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0.950</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0.869</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1310949756"/>
                  </a:ext>
                </a:extLst>
              </a:tr>
              <a:tr h="1163302">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Chỉ</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sử</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dụng</a:t>
                      </a:r>
                      <a:r>
                        <a:rPr lang="en-US" sz="3500" dirty="0">
                          <a:effectLst/>
                          <a:latin typeface="Arial" panose="020B0604020202020204" pitchFamily="34" charset="0"/>
                          <a:cs typeface="Arial" panose="020B0604020202020204" pitchFamily="34" charset="0"/>
                        </a:rPr>
                        <a:t> RAG</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dirty="0">
                          <a:effectLst/>
                          <a:latin typeface="Arial" panose="020B0604020202020204" pitchFamily="34" charset="0"/>
                          <a:cs typeface="Arial" panose="020B0604020202020204" pitchFamily="34" charset="0"/>
                        </a:rPr>
                        <a:t>0.756</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dirty="0">
                          <a:effectLst/>
                          <a:latin typeface="Arial" panose="020B0604020202020204" pitchFamily="34" charset="0"/>
                          <a:cs typeface="Arial" panose="020B0604020202020204" pitchFamily="34" charset="0"/>
                        </a:rPr>
                        <a:t>0.936</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dirty="0">
                          <a:effectLst/>
                          <a:latin typeface="Arial" panose="020B0604020202020204" pitchFamily="34" charset="0"/>
                          <a:cs typeface="Arial" panose="020B0604020202020204" pitchFamily="34" charset="0"/>
                        </a:rPr>
                        <a:t>0.824</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2599553576"/>
                  </a:ext>
                </a:extLst>
              </a:tr>
              <a:tr h="1163302">
                <a:tc>
                  <a:txBody>
                    <a:bodyPr/>
                    <a:lstStyle/>
                    <a:p>
                      <a:pPr marL="457200" algn="l">
                        <a:lnSpc>
                          <a:spcPct val="150000"/>
                        </a:lnSpc>
                      </a:pPr>
                      <a:r>
                        <a:rPr lang="en-US" sz="3500">
                          <a:effectLst/>
                          <a:latin typeface="Arial" panose="020B0604020202020204" pitchFamily="34" charset="0"/>
                          <a:cs typeface="Arial" panose="020B0604020202020204" pitchFamily="34" charset="0"/>
                        </a:rPr>
                        <a:t>Chỉ sử dụng GRAG</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dirty="0">
                          <a:effectLst/>
                          <a:latin typeface="Arial" panose="020B0604020202020204" pitchFamily="34" charset="0"/>
                          <a:cs typeface="Arial" panose="020B0604020202020204" pitchFamily="34" charset="0"/>
                        </a:rPr>
                        <a:t>0.412</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dirty="0">
                          <a:effectLst/>
                          <a:latin typeface="Arial" panose="020B0604020202020204" pitchFamily="34" charset="0"/>
                          <a:cs typeface="Arial" panose="020B0604020202020204" pitchFamily="34" charset="0"/>
                        </a:rPr>
                        <a:t>0.862</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dirty="0">
                          <a:effectLst/>
                          <a:latin typeface="Arial" panose="020B0604020202020204" pitchFamily="34" charset="0"/>
                          <a:cs typeface="Arial" panose="020B0604020202020204" pitchFamily="34" charset="0"/>
                        </a:rPr>
                        <a:t>0.613</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3045881359"/>
                  </a:ext>
                </a:extLst>
              </a:tr>
            </a:tbl>
          </a:graphicData>
        </a:graphic>
      </p:graphicFrame>
      <p:sp>
        <p:nvSpPr>
          <p:cNvPr id="9" name="TextBox 8">
            <a:extLst>
              <a:ext uri="{FF2B5EF4-FFF2-40B4-BE49-F238E27FC236}">
                <a16:creationId xmlns:a16="http://schemas.microsoft.com/office/drawing/2014/main" id="{4E9A20EC-E5C0-4DAF-95A5-9C27ACF4C214}"/>
              </a:ext>
            </a:extLst>
          </p:cNvPr>
          <p:cNvSpPr txBox="1"/>
          <p:nvPr/>
        </p:nvSpPr>
        <p:spPr>
          <a:xfrm>
            <a:off x="13563600" y="7518045"/>
            <a:ext cx="5006788" cy="820674"/>
          </a:xfrm>
          <a:prstGeom prst="rect">
            <a:avLst/>
          </a:prstGeom>
          <a:noFill/>
        </p:spPr>
        <p:txBody>
          <a:bodyPr wrap="square">
            <a:spAutoFit/>
          </a:bodyPr>
          <a:lstStyle/>
          <a:p>
            <a:pPr>
              <a:lnSpc>
                <a:spcPct val="150000"/>
              </a:lnSpc>
            </a:pP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T</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rung</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bình</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0.83</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12" name="TextBox 11">
            <a:extLst>
              <a:ext uri="{FF2B5EF4-FFF2-40B4-BE49-F238E27FC236}">
                <a16:creationId xmlns:a16="http://schemas.microsoft.com/office/drawing/2014/main" id="{35ED00CC-C08A-4D9D-99EC-F755E3B62EA9}"/>
              </a:ext>
            </a:extLst>
          </p:cNvPr>
          <p:cNvSpPr txBox="1"/>
          <p:nvPr/>
        </p:nvSpPr>
        <p:spPr>
          <a:xfrm>
            <a:off x="13596840" y="6244397"/>
            <a:ext cx="5006788" cy="820674"/>
          </a:xfrm>
          <a:prstGeom prst="rect">
            <a:avLst/>
          </a:prstGeom>
          <a:noFill/>
        </p:spPr>
        <p:txBody>
          <a:bodyPr wrap="square">
            <a:spAutoFit/>
          </a:bodyPr>
          <a:lstStyle/>
          <a:p>
            <a:pPr>
              <a:lnSpc>
                <a:spcPct val="150000"/>
              </a:lnSpc>
            </a:pP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T</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rung</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bình</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0.88</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13" name="TextBox 12">
            <a:extLst>
              <a:ext uri="{FF2B5EF4-FFF2-40B4-BE49-F238E27FC236}">
                <a16:creationId xmlns:a16="http://schemas.microsoft.com/office/drawing/2014/main" id="{35B44BCE-2812-4298-836B-C71085704F2A}"/>
              </a:ext>
            </a:extLst>
          </p:cNvPr>
          <p:cNvSpPr txBox="1"/>
          <p:nvPr/>
        </p:nvSpPr>
        <p:spPr>
          <a:xfrm>
            <a:off x="13520640" y="8728407"/>
            <a:ext cx="5006788" cy="820674"/>
          </a:xfrm>
          <a:prstGeom prst="rect">
            <a:avLst/>
          </a:prstGeom>
          <a:noFill/>
        </p:spPr>
        <p:txBody>
          <a:bodyPr wrap="square">
            <a:spAutoFit/>
          </a:bodyPr>
          <a:lstStyle/>
          <a:p>
            <a:pPr>
              <a:lnSpc>
                <a:spcPct val="150000"/>
              </a:lnSpc>
            </a:pP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T</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rung</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bình</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0.63</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Tree>
    <p:extLst>
      <p:ext uri="{BB962C8B-B14F-4D97-AF65-F5344CB8AC3E}">
        <p14:creationId xmlns:p14="http://schemas.microsoft.com/office/powerpoint/2010/main" val="41566499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8" name="Picture 7">
            <a:extLst>
              <a:ext uri="{FF2B5EF4-FFF2-40B4-BE49-F238E27FC236}">
                <a16:creationId xmlns:a16="http://schemas.microsoft.com/office/drawing/2014/main" id="{5F4036B9-12AE-48AE-AA33-1D68E18B008B}"/>
              </a:ext>
            </a:extLst>
          </p:cNvPr>
          <p:cNvPicPr/>
          <p:nvPr/>
        </p:nvPicPr>
        <p:blipFill rotWithShape="1">
          <a:blip r:embed="rId3">
            <a:extLst>
              <a:ext uri="{28A0092B-C50C-407E-A947-70E740481C1C}">
                <a14:useLocalDpi xmlns:a14="http://schemas.microsoft.com/office/drawing/2010/main" val="0"/>
              </a:ext>
            </a:extLst>
          </a:blip>
          <a:srcRect l="18224" t="12569" r="38353" b="38134"/>
          <a:stretch/>
        </p:blipFill>
        <p:spPr bwMode="auto">
          <a:xfrm>
            <a:off x="9067800" y="1271554"/>
            <a:ext cx="9220200" cy="8824946"/>
          </a:xfrm>
          <a:prstGeom prst="rect">
            <a:avLst/>
          </a:prstGeom>
          <a:noFill/>
          <a:ln>
            <a:noFill/>
          </a:ln>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E60D99E0-7AC5-4645-A743-56FF83F2CFA8}"/>
              </a:ext>
            </a:extLst>
          </p:cNvPr>
          <p:cNvSpPr txBox="1"/>
          <p:nvPr/>
        </p:nvSpPr>
        <p:spPr>
          <a:xfrm>
            <a:off x="395287" y="1853115"/>
            <a:ext cx="8229600" cy="81391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Toàn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bộ</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hết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phải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trong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thì</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ít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tầm</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1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đến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5</a:t>
            </a:r>
          </a:p>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hết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phải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bắt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các</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câu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hỏi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chính</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xác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Số</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lượng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đột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nhiên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tăng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thường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Tree>
    <p:extLst>
      <p:ext uri="{BB962C8B-B14F-4D97-AF65-F5344CB8AC3E}">
        <p14:creationId xmlns:p14="http://schemas.microsoft.com/office/powerpoint/2010/main" val="5658068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9" name="TextBox 8">
            <a:extLst>
              <a:ext uri="{FF2B5EF4-FFF2-40B4-BE49-F238E27FC236}">
                <a16:creationId xmlns:a16="http://schemas.microsoft.com/office/drawing/2014/main" id="{E60D99E0-7AC5-4645-A743-56FF83F2CFA8}"/>
              </a:ext>
            </a:extLst>
          </p:cNvPr>
          <p:cNvSpPr txBox="1"/>
          <p:nvPr/>
        </p:nvSpPr>
        <p:spPr>
          <a:xfrm>
            <a:off x="335280" y="1686394"/>
            <a:ext cx="8183880" cy="81391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Toàn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bộ</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Biểu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đồ</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bị</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ở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hai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cho</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thấy</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ổn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định</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Tuy</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mô</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hình</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tiên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đột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nhiên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có</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điểm</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thấp</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là</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dưới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0.2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số</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lượng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ít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và</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đáng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Sự</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bắt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chưa</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ràng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Sự</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ràng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và</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tệ</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hơn</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10" name="Picture 9">
            <a:extLst>
              <a:ext uri="{FF2B5EF4-FFF2-40B4-BE49-F238E27FC236}">
                <a16:creationId xmlns:a16="http://schemas.microsoft.com/office/drawing/2014/main" id="{935F85B3-09C1-416E-9A0B-C126BA9059D3}"/>
              </a:ext>
            </a:extLst>
          </p:cNvPr>
          <p:cNvPicPr/>
          <p:nvPr/>
        </p:nvPicPr>
        <p:blipFill rotWithShape="1">
          <a:blip r:embed="rId3" cstate="print">
            <a:extLst>
              <a:ext uri="{28A0092B-C50C-407E-A947-70E740481C1C}">
                <a14:useLocalDpi xmlns:a14="http://schemas.microsoft.com/office/drawing/2010/main" val="0"/>
              </a:ext>
            </a:extLst>
          </a:blip>
          <a:srcRect l="13117" t="4248" r="6829" b="12430"/>
          <a:stretch/>
        </p:blipFill>
        <p:spPr bwMode="auto">
          <a:xfrm>
            <a:off x="8671560" y="1132939"/>
            <a:ext cx="9768840" cy="896356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909905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9" name="TextBox 8">
            <a:extLst>
              <a:ext uri="{FF2B5EF4-FFF2-40B4-BE49-F238E27FC236}">
                <a16:creationId xmlns:a16="http://schemas.microsoft.com/office/drawing/2014/main" id="{E60D99E0-7AC5-4645-A743-56FF83F2CFA8}"/>
              </a:ext>
            </a:extLst>
          </p:cNvPr>
          <p:cNvSpPr txBox="1"/>
          <p:nvPr/>
        </p:nvSpPr>
        <p:spPr>
          <a:xfrm>
            <a:off x="304800" y="1285338"/>
            <a:ext cx="7772400" cy="81391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2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Toàn</a:t>
            </a:r>
            <a:r>
              <a:rPr lang="en-US" sz="32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bộ</a:t>
            </a:r>
            <a:r>
              <a:rPr lang="en-US" sz="32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kiến</a:t>
            </a:r>
            <a:r>
              <a:rPr lang="en-US" sz="32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trúc</a:t>
            </a:r>
            <a:r>
              <a:rPr lang="en-US" sz="3200" b="1"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marL="457200" lvl="0" indent="-457200" algn="just">
              <a:lnSpc>
                <a:spcPct val="150000"/>
              </a:lnSpc>
              <a:buFont typeface="Arial" panose="020B0604020202020204" pitchFamily="34" charset="0"/>
              <a:buChar char="•"/>
            </a:pPr>
            <a:r>
              <a:rPr lang="vi-VN" sz="32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Trung bình tương đồng: (0.9502 + 0.8690 + 0.8260)/3 = 0.88</a:t>
            </a:r>
            <a:endParaRPr lang="en-US" sz="32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457200" indent="-457200" algn="just">
              <a:lnSpc>
                <a:spcPct val="150000"/>
              </a:lnSpc>
              <a:buFont typeface="Arial" panose="020B0604020202020204" pitchFamily="34" charset="0"/>
              <a:buChar char="•"/>
            </a:pP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0.8690</a:t>
            </a:r>
            <a:endParaRPr lang="en-US" sz="32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457200" lvl="0" indent="-457200" algn="just">
              <a:lnSpc>
                <a:spcPct val="150000"/>
              </a:lnSpc>
              <a:buFont typeface="Arial" panose="020B0604020202020204" pitchFamily="34" charset="0"/>
              <a:buChar char="•"/>
            </a:pP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endParaRPr lang="en-US" sz="3200" b="1"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marL="457200" lvl="0" indent="-457200" algn="just">
              <a:lnSpc>
                <a:spcPct val="150000"/>
              </a:lnSpc>
              <a:buFont typeface="Arial" panose="020B0604020202020204" pitchFamily="34" charset="0"/>
              <a:buChar char="•"/>
            </a:pP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tương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đồng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(0.9365 + 0.8238 + 0.7565)/3 = 0.84</a:t>
            </a:r>
          </a:p>
          <a:p>
            <a:pPr marL="457200" lvl="0" indent="-457200" algn="just">
              <a:lnSpc>
                <a:spcPct val="150000"/>
              </a:lnSpc>
              <a:buFont typeface="Arial" panose="020B0604020202020204" pitchFamily="34" charset="0"/>
              <a:buChar char="•"/>
            </a:pP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0.8759</a:t>
            </a:r>
            <a:endParaRPr lang="vi-VN" sz="32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p>
          <a:p>
            <a:pPr marL="457200" lvl="0" indent="-457200" algn="just">
              <a:lnSpc>
                <a:spcPct val="150000"/>
              </a:lnSpc>
              <a:buFont typeface="Arial" panose="020B0604020202020204" pitchFamily="34" charset="0"/>
              <a:buChar char="•"/>
            </a:pP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tương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đồng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(0.8623 + 0.6131 + 0.4125)/3 = 0.31</a:t>
            </a:r>
            <a:endParaRPr lang="en-US" sz="3200" dirty="0">
              <a:solidFill>
                <a:srgbClr val="000000"/>
              </a:solidFill>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0.55</a:t>
            </a:r>
            <a:endParaRPr lang="vi-VN" sz="32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11" name="Picture 10">
            <a:extLst>
              <a:ext uri="{FF2B5EF4-FFF2-40B4-BE49-F238E27FC236}">
                <a16:creationId xmlns:a16="http://schemas.microsoft.com/office/drawing/2014/main" id="{F1C91414-E281-457F-9087-B3AA2E113109}"/>
              </a:ext>
            </a:extLst>
          </p:cNvPr>
          <p:cNvPicPr/>
          <p:nvPr/>
        </p:nvPicPr>
        <p:blipFill rotWithShape="1">
          <a:blip r:embed="rId3" cstate="print">
            <a:extLst>
              <a:ext uri="{28A0092B-C50C-407E-A947-70E740481C1C}">
                <a14:useLocalDpi xmlns:a14="http://schemas.microsoft.com/office/drawing/2010/main" val="0"/>
              </a:ext>
            </a:extLst>
          </a:blip>
          <a:srcRect l="10717" t="9316" r="8837" b="25180"/>
          <a:stretch/>
        </p:blipFill>
        <p:spPr bwMode="auto">
          <a:xfrm>
            <a:off x="8610600" y="1110078"/>
            <a:ext cx="9677400" cy="917692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759593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graphicFrame>
        <p:nvGraphicFramePr>
          <p:cNvPr id="4" name="Table 3">
            <a:extLst>
              <a:ext uri="{FF2B5EF4-FFF2-40B4-BE49-F238E27FC236}">
                <a16:creationId xmlns:a16="http://schemas.microsoft.com/office/drawing/2014/main" id="{09278067-602C-4A29-8668-D5C7FBF47EBC}"/>
              </a:ext>
            </a:extLst>
          </p:cNvPr>
          <p:cNvGraphicFramePr>
            <a:graphicFrameLocks noGrp="1"/>
          </p:cNvGraphicFramePr>
          <p:nvPr>
            <p:extLst>
              <p:ext uri="{D42A27DB-BD31-4B8C-83A1-F6EECF244321}">
                <p14:modId xmlns:p14="http://schemas.microsoft.com/office/powerpoint/2010/main" val="2596002583"/>
              </p:ext>
            </p:extLst>
          </p:nvPr>
        </p:nvGraphicFramePr>
        <p:xfrm>
          <a:off x="1799590" y="1457369"/>
          <a:ext cx="14079219" cy="3628424"/>
        </p:xfrm>
        <a:graphic>
          <a:graphicData uri="http://schemas.openxmlformats.org/drawingml/2006/table">
            <a:tbl>
              <a:tblPr firstRow="1" firstCol="1" bandRow="1">
                <a:tableStyleId>{5C22544A-7EE6-4342-B048-85BDC9FD1C3A}</a:tableStyleId>
              </a:tblPr>
              <a:tblGrid>
                <a:gridCol w="2765105">
                  <a:extLst>
                    <a:ext uri="{9D8B030D-6E8A-4147-A177-3AD203B41FA5}">
                      <a16:colId xmlns:a16="http://schemas.microsoft.com/office/drawing/2014/main" val="3844309655"/>
                    </a:ext>
                  </a:extLst>
                </a:gridCol>
                <a:gridCol w="3551716">
                  <a:extLst>
                    <a:ext uri="{9D8B030D-6E8A-4147-A177-3AD203B41FA5}">
                      <a16:colId xmlns:a16="http://schemas.microsoft.com/office/drawing/2014/main" val="1901871037"/>
                    </a:ext>
                  </a:extLst>
                </a:gridCol>
                <a:gridCol w="3845299">
                  <a:extLst>
                    <a:ext uri="{9D8B030D-6E8A-4147-A177-3AD203B41FA5}">
                      <a16:colId xmlns:a16="http://schemas.microsoft.com/office/drawing/2014/main" val="4102244108"/>
                    </a:ext>
                  </a:extLst>
                </a:gridCol>
                <a:gridCol w="3917099">
                  <a:extLst>
                    <a:ext uri="{9D8B030D-6E8A-4147-A177-3AD203B41FA5}">
                      <a16:colId xmlns:a16="http://schemas.microsoft.com/office/drawing/2014/main" val="199289547"/>
                    </a:ext>
                  </a:extLst>
                </a:gridCol>
              </a:tblGrid>
              <a:tr h="907106">
                <a:tc>
                  <a:txBody>
                    <a:bodyPr/>
                    <a:lstStyle/>
                    <a:p>
                      <a:pPr algn="l">
                        <a:lnSpc>
                          <a:spcPct val="150000"/>
                        </a:lnSpc>
                      </a:pPr>
                      <a:r>
                        <a:rPr lang="en-US" sz="3000">
                          <a:effectLst/>
                          <a:latin typeface="Arial" panose="020B0604020202020204" pitchFamily="34" charset="0"/>
                          <a:cs typeface="Arial" panose="020B0604020202020204" pitchFamily="34" charset="0"/>
                        </a:rPr>
                        <a:t>Metric</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Toàn bộ kiến trúc</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Chỉ sử dụng RAG</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err="1">
                          <a:effectLst/>
                          <a:latin typeface="Arial" panose="020B0604020202020204" pitchFamily="34" charset="0"/>
                          <a:cs typeface="Arial" panose="020B0604020202020204" pitchFamily="34" charset="0"/>
                        </a:rPr>
                        <a:t>Chỉ</a:t>
                      </a:r>
                      <a:r>
                        <a:rPr lang="en-US" sz="3000" dirty="0">
                          <a:effectLst/>
                          <a:latin typeface="Arial" panose="020B0604020202020204" pitchFamily="34" charset="0"/>
                          <a:cs typeface="Arial" panose="020B0604020202020204" pitchFamily="34" charset="0"/>
                        </a:rPr>
                        <a:t> </a:t>
                      </a:r>
                      <a:r>
                        <a:rPr lang="en-US" sz="3000" dirty="0" err="1">
                          <a:effectLst/>
                          <a:latin typeface="Arial" panose="020B0604020202020204" pitchFamily="34" charset="0"/>
                          <a:cs typeface="Arial" panose="020B0604020202020204" pitchFamily="34" charset="0"/>
                        </a:rPr>
                        <a:t>sử</a:t>
                      </a:r>
                      <a:r>
                        <a:rPr lang="en-US" sz="3000" dirty="0">
                          <a:effectLst/>
                          <a:latin typeface="Arial" panose="020B0604020202020204" pitchFamily="34" charset="0"/>
                          <a:cs typeface="Arial" panose="020B0604020202020204" pitchFamily="34" charset="0"/>
                        </a:rPr>
                        <a:t> </a:t>
                      </a:r>
                      <a:r>
                        <a:rPr lang="en-US" sz="3000" dirty="0" err="1">
                          <a:effectLst/>
                          <a:latin typeface="Arial" panose="020B0604020202020204" pitchFamily="34" charset="0"/>
                          <a:cs typeface="Arial" panose="020B0604020202020204" pitchFamily="34" charset="0"/>
                        </a:rPr>
                        <a:t>dụng</a:t>
                      </a:r>
                      <a:r>
                        <a:rPr lang="en-US" sz="3000" dirty="0">
                          <a:effectLst/>
                          <a:latin typeface="Arial" panose="020B0604020202020204" pitchFamily="34" charset="0"/>
                          <a:cs typeface="Arial" panose="020B0604020202020204" pitchFamily="34" charset="0"/>
                        </a:rPr>
                        <a:t> GRAG</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3671303380"/>
                  </a:ext>
                </a:extLst>
              </a:tr>
              <a:tr h="907106">
                <a:tc>
                  <a:txBody>
                    <a:bodyPr/>
                    <a:lstStyle/>
                    <a:p>
                      <a:pPr algn="l">
                        <a:lnSpc>
                          <a:spcPct val="150000"/>
                        </a:lnSpc>
                      </a:pPr>
                      <a:r>
                        <a:rPr lang="en-US" sz="3000">
                          <a:effectLst/>
                          <a:latin typeface="Arial" panose="020B0604020202020204" pitchFamily="34" charset="0"/>
                          <a:cs typeface="Arial" panose="020B0604020202020204" pitchFamily="34" charset="0"/>
                        </a:rPr>
                        <a:t>Accuracy</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95.20%</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84.32%</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28.41%</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2669772126"/>
                  </a:ext>
                </a:extLst>
              </a:tr>
              <a:tr h="907106">
                <a:tc>
                  <a:txBody>
                    <a:bodyPr/>
                    <a:lstStyle/>
                    <a:p>
                      <a:pPr algn="l">
                        <a:lnSpc>
                          <a:spcPct val="150000"/>
                        </a:lnSpc>
                      </a:pPr>
                      <a:r>
                        <a:rPr lang="en-US" sz="3000" dirty="0">
                          <a:effectLst/>
                          <a:latin typeface="Arial" panose="020B0604020202020204" pitchFamily="34" charset="0"/>
                          <a:cs typeface="Arial" panose="020B0604020202020204" pitchFamily="34" charset="0"/>
                        </a:rPr>
                        <a:t>Hallucination</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1.48%</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1.11%</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17.16%</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2173568916"/>
                  </a:ext>
                </a:extLst>
              </a:tr>
              <a:tr h="907106">
                <a:tc>
                  <a:txBody>
                    <a:bodyPr/>
                    <a:lstStyle/>
                    <a:p>
                      <a:pPr algn="l">
                        <a:lnSpc>
                          <a:spcPct val="150000"/>
                        </a:lnSpc>
                      </a:pPr>
                      <a:r>
                        <a:rPr lang="en-US" sz="3000">
                          <a:effectLst/>
                          <a:latin typeface="Arial" panose="020B0604020202020204" pitchFamily="34" charset="0"/>
                          <a:cs typeface="Arial" panose="020B0604020202020204" pitchFamily="34" charset="0"/>
                        </a:rPr>
                        <a:t>Missing</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3.32%</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14.58%</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54.43%</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038010903"/>
                  </a:ext>
                </a:extLst>
              </a:tr>
            </a:tbl>
          </a:graphicData>
        </a:graphic>
      </p:graphicFrame>
      <p:sp>
        <p:nvSpPr>
          <p:cNvPr id="10" name="TextBox 9">
            <a:extLst>
              <a:ext uri="{FF2B5EF4-FFF2-40B4-BE49-F238E27FC236}">
                <a16:creationId xmlns:a16="http://schemas.microsoft.com/office/drawing/2014/main" id="{2BB85024-E666-4316-A561-15D6C0CDF930}"/>
              </a:ext>
            </a:extLst>
          </p:cNvPr>
          <p:cNvSpPr txBox="1"/>
          <p:nvPr/>
        </p:nvSpPr>
        <p:spPr>
          <a:xfrm>
            <a:off x="395287" y="5472099"/>
            <a:ext cx="17068800" cy="42005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500" b="1" dirty="0" err="1">
                <a:solidFill>
                  <a:srgbClr val="000000"/>
                </a:solidFill>
                <a:effectLst/>
                <a:latin typeface="Times New Roman" panose="02020603050405020304" pitchFamily="18" charset="0"/>
                <a:ea typeface="Times New Roman" panose="02020603050405020304" pitchFamily="18" charset="0"/>
              </a:rPr>
              <a:t>Toàn</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bộ</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kiến</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trúc</a:t>
            </a:r>
            <a:r>
              <a:rPr lang="en-US" sz="3500" b="1" dirty="0">
                <a:solidFill>
                  <a:srgbClr val="000000"/>
                </a:solidFill>
                <a:effectLst/>
                <a:latin typeface="Times New Roman" panose="02020603050405020304" pitchFamily="18" charset="0"/>
                <a:ea typeface="Times New Roman" panose="02020603050405020304" pitchFamily="18" charset="0"/>
              </a:rPr>
              <a:t>:</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Vì</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sử</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dụng</a:t>
            </a:r>
            <a:r>
              <a:rPr lang="en-US" sz="3500" dirty="0">
                <a:solidFill>
                  <a:srgbClr val="000000"/>
                </a:solidFill>
                <a:effectLst/>
                <a:latin typeface="Times New Roman" panose="02020603050405020304" pitchFamily="18" charset="0"/>
                <a:ea typeface="Times New Roman" panose="02020603050405020304" pitchFamily="18" charset="0"/>
              </a:rPr>
              <a:t> prompt </a:t>
            </a:r>
            <a:r>
              <a:rPr lang="en-US" sz="3500" dirty="0" err="1">
                <a:solidFill>
                  <a:srgbClr val="000000"/>
                </a:solidFill>
                <a:effectLst/>
                <a:latin typeface="Times New Roman" panose="02020603050405020304" pitchFamily="18" charset="0"/>
                <a:ea typeface="Times New Roman" panose="02020603050405020304" pitchFamily="18" charset="0"/>
              </a:rPr>
              <a:t>thích</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hợp</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nên</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việc</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thống</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kê</a:t>
            </a:r>
            <a:r>
              <a:rPr lang="en-US" sz="3500" dirty="0">
                <a:solidFill>
                  <a:srgbClr val="000000"/>
                </a:solidFill>
                <a:effectLst/>
                <a:latin typeface="Times New Roman" panose="02020603050405020304" pitchFamily="18" charset="0"/>
                <a:ea typeface="Times New Roman" panose="02020603050405020304" pitchFamily="18" charset="0"/>
              </a:rPr>
              <a:t> hallucination </a:t>
            </a:r>
            <a:r>
              <a:rPr lang="en-US" sz="3500" dirty="0" err="1">
                <a:solidFill>
                  <a:srgbClr val="000000"/>
                </a:solidFill>
                <a:effectLst/>
                <a:latin typeface="Times New Roman" panose="02020603050405020304" pitchFamily="18" charset="0"/>
                <a:ea typeface="Times New Roman" panose="02020603050405020304" pitchFamily="18" charset="0"/>
              </a:rPr>
              <a:t>rất</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thấp</a:t>
            </a:r>
            <a:r>
              <a:rPr lang="en-US" sz="3500" dirty="0">
                <a:solidFill>
                  <a:srgbClr val="000000"/>
                </a:solidFill>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tuy</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nhiên</a:t>
            </a:r>
            <a:r>
              <a:rPr lang="en-US" sz="3500" dirty="0">
                <a:solidFill>
                  <a:srgbClr val="000000"/>
                </a:solidFill>
                <a:effectLst/>
                <a:latin typeface="Times New Roman" panose="02020603050405020304" pitchFamily="18" charset="0"/>
                <a:ea typeface="Times New Roman" panose="02020603050405020304" pitchFamily="18" charset="0"/>
              </a:rPr>
              <a:t> missing </a:t>
            </a:r>
            <a:r>
              <a:rPr lang="en-US" sz="3500" dirty="0" err="1">
                <a:solidFill>
                  <a:srgbClr val="000000"/>
                </a:solidFill>
                <a:effectLst/>
                <a:latin typeface="Times New Roman" panose="02020603050405020304" pitchFamily="18" charset="0"/>
                <a:ea typeface="Times New Roman" panose="02020603050405020304" pitchFamily="18" charset="0"/>
              </a:rPr>
              <a:t>sẽ</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tăng</a:t>
            </a:r>
            <a:r>
              <a:rPr lang="en-US" sz="3500" dirty="0">
                <a:solidFill>
                  <a:srgbClr val="000000"/>
                </a:solidFill>
                <a:effectLst/>
                <a:latin typeface="Times New Roman" panose="02020603050405020304" pitchFamily="18" charset="0"/>
                <a:ea typeface="Times New Roman" panose="02020603050405020304" pitchFamily="18" charset="0"/>
              </a:rPr>
              <a:t> cao</a:t>
            </a:r>
          </a:p>
          <a:p>
            <a:pPr marL="457200" lvl="0" indent="-457200" algn="just">
              <a:lnSpc>
                <a:spcPct val="150000"/>
              </a:lnSpc>
              <a:buFont typeface="Arial" panose="020B0604020202020204" pitchFamily="34" charset="0"/>
              <a:buChar char="•"/>
            </a:pPr>
            <a:r>
              <a:rPr lang="en-US" sz="3500" b="1" dirty="0" err="1">
                <a:solidFill>
                  <a:srgbClr val="000000"/>
                </a:solidFill>
                <a:effectLst/>
                <a:latin typeface="Times New Roman" panose="02020603050405020304" pitchFamily="18" charset="0"/>
                <a:ea typeface="Times New Roman" panose="02020603050405020304" pitchFamily="18" charset="0"/>
              </a:rPr>
              <a:t>Chỉ</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sử</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dụng</a:t>
            </a:r>
            <a:r>
              <a:rPr lang="en-US" sz="3500" b="1" dirty="0">
                <a:solidFill>
                  <a:srgbClr val="000000"/>
                </a:solidFill>
                <a:effectLst/>
                <a:latin typeface="Times New Roman" panose="02020603050405020304" pitchFamily="18" charset="0"/>
                <a:ea typeface="Times New Roman" panose="02020603050405020304" pitchFamily="18" charset="0"/>
              </a:rPr>
              <a:t> RAG: </a:t>
            </a:r>
            <a:r>
              <a:rPr lang="en-US" sz="3500" dirty="0">
                <a:solidFill>
                  <a:srgbClr val="000000"/>
                </a:solidFill>
                <a:effectLst/>
                <a:latin typeface="Times New Roman" panose="02020603050405020304" pitchFamily="18" charset="0"/>
                <a:ea typeface="Times New Roman" panose="02020603050405020304" pitchFamily="18" charset="0"/>
              </a:rPr>
              <a:t>Accuracy </a:t>
            </a:r>
            <a:r>
              <a:rPr lang="en-US" sz="3500" dirty="0" err="1">
                <a:solidFill>
                  <a:srgbClr val="000000"/>
                </a:solidFill>
                <a:effectLst/>
                <a:latin typeface="Times New Roman" panose="02020603050405020304" pitchFamily="18" charset="0"/>
                <a:ea typeface="Times New Roman" panose="02020603050405020304" pitchFamily="18" charset="0"/>
              </a:rPr>
              <a:t>giảm</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nhẹ</a:t>
            </a:r>
            <a:r>
              <a:rPr lang="en-US" sz="3500" dirty="0">
                <a:solidFill>
                  <a:srgbClr val="000000"/>
                </a:solidFill>
                <a:effectLst/>
                <a:latin typeface="Times New Roman" panose="02020603050405020304" pitchFamily="18" charset="0"/>
                <a:ea typeface="Times New Roman" panose="02020603050405020304" pitchFamily="18" charset="0"/>
              </a:rPr>
              <a:t> do missing </a:t>
            </a:r>
            <a:r>
              <a:rPr lang="en-US" sz="3500" dirty="0" err="1">
                <a:solidFill>
                  <a:srgbClr val="000000"/>
                </a:solidFill>
                <a:effectLst/>
                <a:latin typeface="Times New Roman" panose="02020603050405020304" pitchFamily="18" charset="0"/>
                <a:ea typeface="Times New Roman" panose="02020603050405020304" pitchFamily="18" charset="0"/>
              </a:rPr>
              <a:t>đã</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tăng</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lên</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khá</a:t>
            </a:r>
            <a:r>
              <a:rPr lang="en-US" sz="3500" dirty="0">
                <a:solidFill>
                  <a:srgbClr val="000000"/>
                </a:solidFill>
                <a:effectLst/>
                <a:latin typeface="Times New Roman" panose="02020603050405020304" pitchFamily="18" charset="0"/>
                <a:ea typeface="Times New Roman" panose="02020603050405020304" pitchFamily="18" charset="0"/>
              </a:rPr>
              <a:t> cao so </a:t>
            </a:r>
            <a:r>
              <a:rPr lang="en-US" sz="3500" dirty="0" err="1">
                <a:solidFill>
                  <a:srgbClr val="000000"/>
                </a:solidFill>
                <a:effectLst/>
                <a:latin typeface="Times New Roman" panose="02020603050405020304" pitchFamily="18" charset="0"/>
                <a:ea typeface="Times New Roman" panose="02020603050405020304" pitchFamily="18" charset="0"/>
              </a:rPr>
              <a:t>với</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toàn</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bộ</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kiến</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trúc</a:t>
            </a:r>
            <a:r>
              <a:rPr lang="en-US" sz="3500" dirty="0">
                <a:solidFill>
                  <a:srgbClr val="000000"/>
                </a:solidFill>
                <a:effectLst/>
                <a:latin typeface="Times New Roman" panose="02020603050405020304" pitchFamily="18" charset="0"/>
                <a:ea typeface="Times New Roman" panose="02020603050405020304" pitchFamily="18" charset="0"/>
              </a:rPr>
              <a:t>. </a:t>
            </a:r>
            <a:endParaRPr lang="en-US" sz="3500" dirty="0">
              <a:solidFill>
                <a:srgbClr val="000000"/>
              </a:solidFill>
              <a:latin typeface="Times New Roman" panose="02020603050405020304" pitchFamily="18" charset="0"/>
              <a:ea typeface="Times New Roman" panose="02020603050405020304" pitchFamily="18" charset="0"/>
            </a:endParaRPr>
          </a:p>
          <a:p>
            <a:pPr marL="457200" lvl="0" indent="-457200" algn="just">
              <a:lnSpc>
                <a:spcPct val="150000"/>
              </a:lnSpc>
              <a:buFont typeface="Arial" panose="020B0604020202020204" pitchFamily="34" charset="0"/>
              <a:buChar char="•"/>
            </a:pPr>
            <a:r>
              <a:rPr lang="en-US" sz="3500" b="1" dirty="0" err="1">
                <a:solidFill>
                  <a:srgbClr val="000000"/>
                </a:solidFill>
                <a:effectLst/>
                <a:latin typeface="Times New Roman" panose="02020603050405020304" pitchFamily="18" charset="0"/>
                <a:ea typeface="Times New Roman" panose="02020603050405020304" pitchFamily="18" charset="0"/>
              </a:rPr>
              <a:t>Chỉ</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sử</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dụng</a:t>
            </a:r>
            <a:r>
              <a:rPr lang="en-US" sz="3500" b="1" dirty="0">
                <a:solidFill>
                  <a:srgbClr val="000000"/>
                </a:solidFill>
                <a:effectLst/>
                <a:latin typeface="Times New Roman" panose="02020603050405020304" pitchFamily="18" charset="0"/>
                <a:ea typeface="Times New Roman" panose="02020603050405020304" pitchFamily="18" charset="0"/>
              </a:rPr>
              <a:t> GRAG: </a:t>
            </a:r>
            <a:r>
              <a:rPr lang="en-US" sz="3500" dirty="0" err="1">
                <a:solidFill>
                  <a:srgbClr val="000000"/>
                </a:solidFill>
                <a:effectLst/>
                <a:latin typeface="Times New Roman" panose="02020603050405020304" pitchFamily="18" charset="0"/>
                <a:ea typeface="Times New Roman" panose="02020603050405020304" pitchFamily="18" charset="0"/>
              </a:rPr>
              <a:t>kiến</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trúc</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này</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rất</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tệ</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đã</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được</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thể</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hiển</a:t>
            </a:r>
            <a:r>
              <a:rPr lang="en-US" sz="3500" dirty="0">
                <a:solidFill>
                  <a:srgbClr val="000000"/>
                </a:solidFill>
                <a:effectLst/>
                <a:latin typeface="Times New Roman" panose="02020603050405020304" pitchFamily="18" charset="0"/>
                <a:ea typeface="Times New Roman" panose="02020603050405020304" pitchFamily="18" charset="0"/>
              </a:rPr>
              <a:t> qua </a:t>
            </a:r>
            <a:r>
              <a:rPr lang="en-US" sz="3500" dirty="0" err="1">
                <a:solidFill>
                  <a:srgbClr val="000000"/>
                </a:solidFill>
                <a:effectLst/>
                <a:latin typeface="Times New Roman" panose="02020603050405020304" pitchFamily="18" charset="0"/>
                <a:ea typeface="Times New Roman" panose="02020603050405020304" pitchFamily="18" charset="0"/>
              </a:rPr>
              <a:t>nhiều</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biểu</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đồ</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khác</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nhau</a:t>
            </a:r>
            <a:r>
              <a:rPr lang="en-US" sz="3500" dirty="0">
                <a:solidFill>
                  <a:srgbClr val="000000"/>
                </a:solidFill>
                <a:effectLst/>
                <a:latin typeface="Times New Roman" panose="02020603050405020304" pitchFamily="18" charset="0"/>
                <a:ea typeface="Times New Roman" panose="02020603050405020304" pitchFamily="18" charset="0"/>
              </a:rPr>
              <a:t> ở </a:t>
            </a:r>
            <a:r>
              <a:rPr lang="en-US" sz="3500" dirty="0" err="1">
                <a:solidFill>
                  <a:srgbClr val="000000"/>
                </a:solidFill>
                <a:effectLst/>
                <a:latin typeface="Times New Roman" panose="02020603050405020304" pitchFamily="18" charset="0"/>
                <a:ea typeface="Times New Roman" panose="02020603050405020304" pitchFamily="18" charset="0"/>
              </a:rPr>
              <a:t>trên</a:t>
            </a:r>
            <a:r>
              <a:rPr lang="en-US" sz="3500" dirty="0">
                <a:solidFill>
                  <a:srgbClr val="000000"/>
                </a:solidFill>
                <a:effectLst/>
                <a:latin typeface="Times New Roman" panose="02020603050405020304" pitchFamily="18" charset="0"/>
                <a:ea typeface="Times New Roman" panose="02020603050405020304" pitchFamily="18" charset="0"/>
              </a:rPr>
              <a:t>.</a:t>
            </a:r>
            <a:endParaRPr lang="vi-VN" sz="3500" dirty="0">
              <a:solidFill>
                <a:srgbClr val="000000"/>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421989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0" y="-30605"/>
            <a:ext cx="7076532" cy="1132939"/>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1. </a:t>
            </a:r>
            <a:r>
              <a:rPr lang="en-US" sz="5600" b="1" dirty="0" err="1">
                <a:latin typeface="Arial" panose="020B0604020202020204" pitchFamily="34" charset="0"/>
                <a:cs typeface="Arial" panose="020B0604020202020204" pitchFamily="34" charset="0"/>
              </a:rPr>
              <a:t>Giới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thiệu</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đề</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tài</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682454" y="2019300"/>
            <a:ext cx="8232946" cy="4992713"/>
          </a:xfrm>
          <a:prstGeom prst="rect">
            <a:avLst/>
          </a:prstGeom>
        </p:spPr>
        <p:txBody>
          <a:bodyPr wrap="square" lIns="0" tIns="0" rIns="0" bIns="0" rtlCol="0" anchor="t">
            <a:spAutoFit/>
          </a:bodyPr>
          <a:lstStyle/>
          <a:p>
            <a:pPr marL="269875">
              <a:lnSpc>
                <a:spcPct val="150000"/>
              </a:lnSpc>
            </a:pPr>
            <a:r>
              <a:rPr lang="en-US" sz="4000" b="1" dirty="0" err="1">
                <a:latin typeface="Arial" panose="020B0604020202020204" pitchFamily="34" charset="0"/>
                <a:cs typeface="Arial" panose="020B0604020202020204" pitchFamily="34" charset="0"/>
              </a:rPr>
              <a:t>Mục</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tiêu</a:t>
            </a:r>
            <a:r>
              <a:rPr lang="en-US" sz="4000" b="1"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Sử dụng LLM Gemini-1.5-flash để làm base model.</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Tìm hiểu một hệ thống kết hợp giữa RAG và GRAG kèm theo một Critic mô-đun.</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So sánh kiến trúc này với RAG và GRAG truyền thống.</a:t>
            </a:r>
          </a:p>
        </p:txBody>
      </p:sp>
      <p:sp>
        <p:nvSpPr>
          <p:cNvPr id="6" name="TextBox 7"/>
          <p:cNvSpPr txBox="1"/>
          <p:nvPr/>
        </p:nvSpPr>
        <p:spPr>
          <a:xfrm>
            <a:off x="9296400" y="2019300"/>
            <a:ext cx="8638632" cy="3607719"/>
          </a:xfrm>
          <a:prstGeom prst="rect">
            <a:avLst/>
          </a:prstGeom>
        </p:spPr>
        <p:txBody>
          <a:bodyPr wrap="square" lIns="0" tIns="0" rIns="0" bIns="0" rtlCol="0" anchor="t">
            <a:spAutoFit/>
          </a:bodyPr>
          <a:lstStyle/>
          <a:p>
            <a:pPr marL="269875">
              <a:lnSpc>
                <a:spcPct val="150000"/>
              </a:lnSpc>
            </a:pPr>
            <a:r>
              <a:rPr lang="en-US" sz="4000" b="1" dirty="0" err="1">
                <a:latin typeface="Arial" panose="020B0604020202020204" pitchFamily="34" charset="0"/>
                <a:cs typeface="Arial" panose="020B0604020202020204" pitchFamily="34" charset="0"/>
              </a:rPr>
              <a:t>Giới</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hạn</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phạm</a:t>
            </a:r>
            <a:r>
              <a:rPr lang="en-US" sz="4000" b="1" dirty="0">
                <a:latin typeface="Arial" panose="020B0604020202020204" pitchFamily="34" charset="0"/>
                <a:cs typeface="Arial" panose="020B0604020202020204" pitchFamily="34" charset="0"/>
              </a:rPr>
              <a:t> vi </a:t>
            </a:r>
            <a:r>
              <a:rPr lang="en-US" sz="4000" b="1" dirty="0" err="1">
                <a:latin typeface="Arial" panose="020B0604020202020204" pitchFamily="34" charset="0"/>
                <a:cs typeface="Arial" panose="020B0604020202020204" pitchFamily="34" charset="0"/>
              </a:rPr>
              <a:t>của</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đề</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tài</a:t>
            </a:r>
            <a:r>
              <a:rPr lang="en-US" sz="4000" b="1" dirty="0">
                <a:latin typeface="Arial" panose="020B0604020202020204" pitchFamily="34" charset="0"/>
                <a:cs typeface="Arial" panose="020B0604020202020204" pitchFamily="34" charset="0"/>
              </a:rPr>
              <a:t>:</a:t>
            </a:r>
            <a:endParaRPr lang="vi-VN" sz="3000"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Nghiên cứu sẽ tập trung vào loại tài liệu PDF.</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Ứng dụng web nhận một tệp tài liệu dạng PDF và một câu hỏi, sau đó đưa ra kết quả trả lời cho câu hỏi dựa vào nội dung của tệp được tải lên.</a:t>
            </a:r>
          </a:p>
        </p:txBody>
      </p:sp>
      <p:sp>
        <p:nvSpPr>
          <p:cNvPr id="4" name="Rectangle 3"/>
          <p:cNvSpPr/>
          <p:nvPr/>
        </p:nvSpPr>
        <p:spPr>
          <a:xfrm>
            <a:off x="2667000" y="8029548"/>
            <a:ext cx="15087600" cy="1622560"/>
          </a:xfrm>
          <a:prstGeom prst="rect">
            <a:avLst/>
          </a:prstGeom>
        </p:spPr>
        <p:txBody>
          <a:bodyPr wrap="square">
            <a:spAutoFit/>
          </a:bodyPr>
          <a:lstStyle/>
          <a:p>
            <a:pPr>
              <a:lnSpc>
                <a:spcPct val="150000"/>
              </a:lnSpc>
            </a:pPr>
            <a:r>
              <a:rPr lang="vi-VN" sz="4000" b="1" dirty="0">
                <a:latin typeface="Arial" panose="020B0604020202020204" pitchFamily="34" charset="0"/>
                <a:cs typeface="Arial" panose="020B0604020202020204" pitchFamily="34" charset="0"/>
              </a:rPr>
              <a:t>Kết quả: </a:t>
            </a:r>
            <a:r>
              <a:rPr lang="vi-VN" sz="3000" dirty="0">
                <a:latin typeface="Arial" panose="020B0604020202020204" pitchFamily="34" charset="0"/>
                <a:cs typeface="Arial" panose="020B0604020202020204" pitchFamily="34" charset="0"/>
              </a:rPr>
              <a:t>Tạo ra một hệ thống hỏi đáp chuyên biệt cho sổ tay sinh viên và tài liệu cụ thể.</a:t>
            </a:r>
            <a:endParaRPr lang="en-US" sz="3000" dirty="0">
              <a:latin typeface="Arial" panose="020B0604020202020204" pitchFamily="34" charset="0"/>
              <a:cs typeface="Arial" panose="020B0604020202020204" pitchFamily="34" charset="0"/>
            </a:endParaRPr>
          </a:p>
        </p:txBody>
      </p:sp>
      <p:sp>
        <p:nvSpPr>
          <p:cNvPr id="8" name="Right Arrow 7"/>
          <p:cNvSpPr/>
          <p:nvPr/>
        </p:nvSpPr>
        <p:spPr>
          <a:xfrm>
            <a:off x="682454" y="8361024"/>
            <a:ext cx="1603546"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6" grpId="0"/>
      <p:bldP spid="4" grpId="0"/>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7016664" cy="630942"/>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Tạo</a:t>
            </a:r>
            <a:r>
              <a:rPr lang="en-US" sz="3500" dirty="0">
                <a:latin typeface="Arial" panose="020B0604020202020204" pitchFamily="34" charset="0"/>
                <a:cs typeface="Arial" panose="020B0604020202020204" pitchFamily="34" charset="0"/>
              </a:rPr>
              <a:t> tri </a:t>
            </a:r>
            <a:r>
              <a:rPr lang="en-US" sz="3500" dirty="0" err="1">
                <a:latin typeface="Arial" panose="020B0604020202020204" pitchFamily="34" charset="0"/>
                <a:cs typeface="Arial" panose="020B0604020202020204" pitchFamily="34" charset="0"/>
              </a:rPr>
              <a:t>thức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từ</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ngoài</a:t>
            </a:r>
            <a:endParaRPr lang="en-US" sz="3500" dirty="0">
              <a:latin typeface="Arial" panose="020B0604020202020204" pitchFamily="34" charset="0"/>
              <a:cs typeface="Arial" panose="020B0604020202020204" pitchFamily="34" charset="0"/>
            </a:endParaRPr>
          </a:p>
        </p:txBody>
      </p:sp>
      <p:pic>
        <p:nvPicPr>
          <p:cNvPr id="10" name="Picture 9"/>
          <p:cNvPicPr/>
          <p:nvPr/>
        </p:nvPicPr>
        <p:blipFill>
          <a:blip r:embed="rId3"/>
          <a:stretch>
            <a:fillRect/>
          </a:stretch>
        </p:blipFill>
        <p:spPr>
          <a:xfrm>
            <a:off x="3108183" y="2891997"/>
            <a:ext cx="10820400" cy="6572999"/>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8562340" cy="629920"/>
          </a:xfrm>
          <a:prstGeom prst="rect">
            <a:avLst/>
          </a:prstGeom>
        </p:spPr>
        <p:txBody>
          <a:bodyPr wrap="none">
            <a:spAutoFit/>
          </a:bodyPr>
          <a:lstStyle/>
          <a:p>
            <a:pPr marL="457200" indent="-457200" algn="l">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Các bước thực hiện </a:t>
            </a:r>
            <a:r>
              <a:rPr lang="en-US" sz="3500" dirty="0" err="1">
                <a:latin typeface="Arial" panose="020B0604020202020204" pitchFamily="34" charset="0"/>
                <a:cs typeface="Arial" panose="020B0604020202020204" pitchFamily="34" charset="0"/>
              </a:rPr>
              <a:t>các bước thực hiện</a:t>
            </a:r>
            <a:endParaRPr lang="en-US" sz="3500" dirty="0">
              <a:latin typeface="Arial" panose="020B0604020202020204" pitchFamily="34" charset="0"/>
              <a:cs typeface="Arial" panose="020B0604020202020204" pitchFamily="34" charset="0"/>
            </a:endParaRPr>
          </a:p>
        </p:txBody>
      </p:sp>
      <p:pic>
        <p:nvPicPr>
          <p:cNvPr id="83" name="Picture 83" descr="PseudoCode_AlgorithmTemplate__3_ (2)_page-0001"/>
          <p:cNvPicPr>
            <a:picLocks noChangeAspect="1"/>
          </p:cNvPicPr>
          <p:nvPr/>
        </p:nvPicPr>
        <p:blipFill>
          <a:blip r:embed="rId3"/>
          <a:srcRect t="7503" b="53961"/>
          <a:stretch>
            <a:fillRect/>
          </a:stretch>
        </p:blipFill>
        <p:spPr>
          <a:xfrm>
            <a:off x="3124200" y="2933700"/>
            <a:ext cx="12557125" cy="626237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6891630" cy="630942"/>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sẵn</a:t>
            </a:r>
            <a:endParaRPr lang="en-US" sz="3500" dirty="0">
              <a:latin typeface="Arial" panose="020B0604020202020204" pitchFamily="34" charset="0"/>
              <a:cs typeface="Arial" panose="020B0604020202020204" pitchFamily="34" charset="0"/>
            </a:endParaRPr>
          </a:p>
        </p:txBody>
      </p:sp>
      <p:pic>
        <p:nvPicPr>
          <p:cNvPr id="8" name="Picture 3"/>
          <p:cNvPicPr>
            <a:picLocks noChangeAspect="1"/>
          </p:cNvPicPr>
          <p:nvPr/>
        </p:nvPicPr>
        <p:blipFill>
          <a:blip r:embed="rId3"/>
          <a:stretch>
            <a:fillRect/>
          </a:stretch>
        </p:blipFill>
        <p:spPr>
          <a:xfrm>
            <a:off x="3429000" y="3238500"/>
            <a:ext cx="10948035" cy="531812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10812780" cy="629920"/>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Các bước thực hiện 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sẵn</a:t>
            </a:r>
            <a:endParaRPr lang="en-US" sz="3500" dirty="0">
              <a:latin typeface="Arial" panose="020B0604020202020204" pitchFamily="34" charset="0"/>
              <a:cs typeface="Arial" panose="020B0604020202020204" pitchFamily="34" charset="0"/>
            </a:endParaRPr>
          </a:p>
        </p:txBody>
      </p:sp>
      <p:pic>
        <p:nvPicPr>
          <p:cNvPr id="84" name="Picture 84" descr="PseudoCode_AlgorithmTemplate__3__page-0001"/>
          <p:cNvPicPr>
            <a:picLocks noChangeAspect="1"/>
          </p:cNvPicPr>
          <p:nvPr/>
        </p:nvPicPr>
        <p:blipFill>
          <a:blip r:embed="rId3"/>
          <a:srcRect t="6331" b="41588"/>
          <a:stretch>
            <a:fillRect/>
          </a:stretch>
        </p:blipFill>
        <p:spPr>
          <a:xfrm>
            <a:off x="3581400" y="3009900"/>
            <a:ext cx="10282555" cy="693039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1131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4.2.2.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trúc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pic>
        <p:nvPicPr>
          <p:cNvPr id="8" name="Picture 7"/>
          <p:cNvPicPr/>
          <p:nvPr/>
        </p:nvPicPr>
        <p:blipFill>
          <a:blip r:embed="rId3"/>
          <a:stretch>
            <a:fillRect/>
          </a:stretch>
        </p:blipFill>
        <p:spPr>
          <a:xfrm>
            <a:off x="2590800" y="1960268"/>
            <a:ext cx="13868400" cy="7907632"/>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14514"/>
            <a:ext cx="9372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5.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quả</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990600" y="1100590"/>
            <a:ext cx="16764000" cy="6555641"/>
          </a:xfrm>
          <a:prstGeom prst="rect">
            <a:avLst/>
          </a:prstGeom>
        </p:spPr>
        <p:txBody>
          <a:bodyPr wrap="square">
            <a:spAutoFit/>
          </a:bodyPr>
          <a:lstStyle/>
          <a:p>
            <a:pPr>
              <a:lnSpc>
                <a:spcPct val="150000"/>
              </a:lnSpc>
            </a:pPr>
            <a:r>
              <a:rPr lang="en-US" sz="3500" b="1" dirty="0" err="1">
                <a:latin typeface="Arial" panose="020B0604020202020204" pitchFamily="34" charset="0"/>
                <a:cs typeface="Arial" panose="020B0604020202020204" pitchFamily="34" charset="0"/>
              </a:rPr>
              <a:t>Nghiên</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cứu</a:t>
            </a:r>
            <a:r>
              <a:rPr lang="en-US" sz="3500" b="1"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xây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thành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công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câu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điểm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số</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tốt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điểm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chuẩn</a:t>
            </a:r>
            <a:r>
              <a:rPr lang="en-US" sz="3500" dirty="0">
                <a:latin typeface="Arial" panose="020B0604020202020204" pitchFamily="34" charset="0"/>
                <a:cs typeface="Arial" panose="020B0604020202020204" pitchFamily="34" charset="0"/>
              </a:rPr>
              <a:t> STS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Tiếng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Đóng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góp</a:t>
            </a:r>
            <a:r>
              <a:rPr lang="en-US" sz="3500" dirty="0">
                <a:latin typeface="Arial" panose="020B0604020202020204" pitchFamily="34" charset="0"/>
                <a:cs typeface="Arial" panose="020B0604020202020204" pitchFamily="34" charset="0"/>
              </a:rPr>
              <a:t> 4 </a:t>
            </a:r>
            <a:r>
              <a:rPr lang="en-US" sz="3500" dirty="0" err="1">
                <a:latin typeface="Arial" panose="020B0604020202020204" pitchFamily="34" charset="0"/>
                <a:cs typeface="Arial" panose="020B0604020202020204" pitchFamily="34" charset="0"/>
              </a:rPr>
              <a:t>tập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được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làm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sạch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chuyên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dùng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chỉnh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Tiếng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a:t>
            </a:r>
          </a:p>
          <a:p>
            <a:pPr>
              <a:lnSpc>
                <a:spcPct val="150000"/>
              </a:lnSpc>
            </a:pPr>
            <a:r>
              <a:rPr lang="en-US" sz="3500" b="1" dirty="0" err="1">
                <a:latin typeface="Arial" panose="020B0604020202020204" pitchFamily="34" charset="0"/>
                <a:cs typeface="Arial" panose="020B0604020202020204" pitchFamily="34" charset="0"/>
              </a:rPr>
              <a:t>Ứng</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dụng</a:t>
            </a:r>
            <a:r>
              <a:rPr lang="en-US" sz="3500" b="1"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bộ</a:t>
            </a:r>
            <a:r>
              <a:rPr lang="en-US" sz="3500" dirty="0">
                <a:latin typeface="Arial" panose="020B0604020202020204" pitchFamily="34" charset="0"/>
                <a:cs typeface="Arial" panose="020B0604020202020204" pitchFamily="34" charset="0"/>
              </a:rPr>
              <a:t> API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hệ</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thống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câu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người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dùng</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website,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di </a:t>
            </a:r>
            <a:r>
              <a:rPr lang="en-US" sz="3500" dirty="0" err="1">
                <a:latin typeface="Arial" panose="020B0604020202020204" pitchFamily="34" charset="0"/>
                <a:cs typeface="Arial" panose="020B0604020202020204" pitchFamily="34" charset="0"/>
              </a:rPr>
              <a:t>động</a:t>
            </a:r>
            <a:r>
              <a:rPr lang="en-US" sz="3500" dirty="0">
                <a:latin typeface="Arial" panose="020B0604020202020204" pitchFamily="34" charset="0"/>
                <a:cs typeface="Arial" panose="020B0604020202020204" pitchFamily="34" charset="0"/>
              </a:rPr>
              <a:t> demo </a:t>
            </a: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dịch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vụ</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bộ</a:t>
            </a:r>
            <a:r>
              <a:rPr lang="en-US" sz="3500" dirty="0">
                <a:latin typeface="Arial" panose="020B0604020202020204" pitchFamily="34" charset="0"/>
                <a:cs typeface="Arial" panose="020B0604020202020204" pitchFamily="34" charset="0"/>
              </a:rPr>
              <a:t> API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799" y="14514"/>
            <a:ext cx="12318741"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6.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và</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hướng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triển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457200" y="1307176"/>
            <a:ext cx="16840199" cy="5215890"/>
          </a:xfrm>
          <a:prstGeom prst="rect">
            <a:avLst/>
          </a:prstGeom>
        </p:spPr>
        <p:txBody>
          <a:bodyPr wrap="square">
            <a:spAutoFit/>
          </a:bodyPr>
          <a:lstStyle/>
          <a:p>
            <a:pPr marL="457200" indent="-457200">
              <a:lnSpc>
                <a:spcPct val="150000"/>
              </a:lnSpc>
              <a:buFont typeface="Arial" panose="020B0604020202020204" pitchFamily="34" charset="0"/>
              <a:buChar char="•"/>
            </a:pPr>
            <a:r>
              <a:rPr lang="en-US" sz="3500" dirty="0" err="1">
                <a:latin typeface="Arial" panose="020B0604020202020204" pitchFamily="34" charset="0"/>
                <a:ea typeface="SimSun" panose="02010600030101010101" pitchFamily="2" charset="-122"/>
                <a:cs typeface="Arial" panose="020B0604020202020204" pitchFamily="34" charset="0"/>
              </a:rPr>
              <a:t>Đề</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tài</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luận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văn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của</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nhóm</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đã</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được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hoàn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thành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tuy</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có</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thay</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đổi</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một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số</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công</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nghệ</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và</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cách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thức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đánh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giá</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phù</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hợp</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hơn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trong</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quá</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trình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nghiên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cứu</a:t>
            </a:r>
            <a:r>
              <a:rPr lang="en-US" sz="3500" dirty="0">
                <a:latin typeface="Arial" panose="020B0604020202020204" pitchFamily="34" charset="0"/>
                <a:ea typeface="SimSun" panose="02010600030101010101" pitchFamily="2" charset="-122"/>
                <a:cs typeface="Arial" panose="020B0604020202020204" pitchFamily="34" charset="0"/>
              </a:rPr>
              <a:t> song </a:t>
            </a:r>
            <a:r>
              <a:rPr lang="en-US" sz="3500" dirty="0" err="1">
                <a:latin typeface="Arial" panose="020B0604020202020204" pitchFamily="34" charset="0"/>
                <a:ea typeface="SimSun" panose="02010600030101010101" pitchFamily="2" charset="-122"/>
                <a:cs typeface="Arial" panose="020B0604020202020204" pitchFamily="34" charset="0"/>
              </a:rPr>
              <a:t>vẫn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đạt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được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tất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cả</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các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mục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tiêu</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đề</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ra</a:t>
            </a:r>
            <a:r>
              <a:rPr lang="en-US" sz="3500" dirty="0">
                <a:latin typeface="Arial" panose="020B0604020202020204" pitchFamily="34" charset="0"/>
                <a:ea typeface="SimSun" panose="02010600030101010101" pitchFamily="2" charset="-122"/>
                <a:cs typeface="Arial" panose="020B0604020202020204" pitchFamily="34" charset="0"/>
              </a:rPr>
              <a:t> ban </a:t>
            </a:r>
            <a:r>
              <a:rPr lang="en-US" sz="3500" dirty="0" err="1">
                <a:latin typeface="Arial" panose="020B0604020202020204" pitchFamily="34" charset="0"/>
                <a:ea typeface="SimSun" panose="02010600030101010101" pitchFamily="2" charset="-122"/>
                <a:cs typeface="Arial" panose="020B0604020202020204" pitchFamily="34" charset="0"/>
              </a:rPr>
              <a:t>đầu</a:t>
            </a:r>
            <a:r>
              <a:rPr lang="en-US" sz="3500" dirty="0">
                <a:latin typeface="Arial" panose="020B0604020202020204" pitchFamily="34" charset="0"/>
                <a:ea typeface="SimSun" panose="02010600030101010101" pitchFamily="2" charset="-122"/>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làm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này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nhóm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giới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bản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khái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quát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lý</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ngôn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tự</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nhiên</a:t>
            </a:r>
            <a:r>
              <a:rPr lang="en-US" sz="3500" dirty="0">
                <a:latin typeface="Arial" panose="020B0604020202020204" pitchFamily="34" charset="0"/>
                <a:cs typeface="Arial" panose="020B0604020202020204" pitchFamily="34" charset="0"/>
              </a:rPr>
              <a:t>, nghiên cứu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của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BERT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diễn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huấn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luyện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xây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nghĩa</a:t>
            </a:r>
            <a:r>
              <a:rPr lang="en-US" sz="35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799" y="14514"/>
            <a:ext cx="12318741"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6.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và</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hướng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triển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457200" y="1307176"/>
            <a:ext cx="16840199" cy="7263720"/>
          </a:xfrm>
          <a:prstGeom prst="rect">
            <a:avLst/>
          </a:prstGeom>
        </p:spPr>
        <p:txBody>
          <a:bodyPr wrap="square">
            <a:spAutoFit/>
          </a:bodyPr>
          <a:lstStyle/>
          <a:p>
            <a:pPr>
              <a:lnSpc>
                <a:spcPct val="150000"/>
              </a:lnSpc>
            </a:pP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này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tế</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nhóm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sau</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Tiếp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tục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chỉnh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tập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truy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thông</a:t>
            </a:r>
            <a:r>
              <a:rPr lang="en-US" sz="3500" dirty="0">
                <a:latin typeface="Arial" panose="020B0604020202020204" pitchFamily="34" charset="0"/>
                <a:cs typeface="Arial" panose="020B0604020202020204" pitchFamily="34" charset="0"/>
              </a:rPr>
              <a:t> tin </a:t>
            </a:r>
            <a:r>
              <a:rPr lang="en-US" sz="3500" dirty="0" err="1">
                <a:latin typeface="Arial" panose="020B0604020202020204" pitchFamily="34" charset="0"/>
                <a:cs typeface="Arial" panose="020B0604020202020204" pitchFamily="34" charset="0"/>
              </a:rPr>
              <a:t>liên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quan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đến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lĩnh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cụ</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thể</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Cần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cường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nữa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sự</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dạng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nghĩa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số</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lượng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giai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đoạn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huấn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luyện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cải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diễn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của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kỹ</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thuật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nâng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cao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RAG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truy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thông</a:t>
            </a:r>
            <a:r>
              <a:rPr lang="en-US" sz="3500" dirty="0">
                <a:latin typeface="Arial" panose="020B0604020202020204" pitchFamily="34" charset="0"/>
                <a:cs typeface="Arial" panose="020B0604020202020204" pitchFamily="34" charset="0"/>
              </a:rPr>
              <a:t> tin </a:t>
            </a:r>
            <a:r>
              <a:rPr lang="en-US" sz="3500" dirty="0" err="1">
                <a:latin typeface="Arial" panose="020B0604020202020204" pitchFamily="34" charset="0"/>
                <a:cs typeface="Arial" panose="020B0604020202020204" pitchFamily="34" charset="0"/>
              </a:rPr>
              <a:t>tốt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kỹ</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thuật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viết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lại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nhắc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hyDE</a:t>
            </a:r>
            <a:r>
              <a:rPr lang="en-US" sz="3500" dirty="0">
                <a:latin typeface="Arial" panose="020B0604020202020204" pitchFamily="34" charset="0"/>
                <a:cs typeface="Arial" panose="020B0604020202020204" pitchFamily="34" charset="0"/>
              </a:rPr>
              <a:t>.</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14514"/>
            <a:ext cx="9372600"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7. Demo</a:t>
            </a:r>
            <a:endParaRPr lang="en-US" sz="5600" b="1" spc="95" dirty="0">
              <a:solidFill>
                <a:srgbClr val="FF0000"/>
              </a:solidFill>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0" y="-30605"/>
            <a:ext cx="7076532" cy="1132939"/>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2. </a:t>
            </a:r>
            <a:r>
              <a:rPr lang="en-US" sz="5600" b="1" dirty="0" err="1">
                <a:latin typeface="Arial" panose="020B0604020202020204" pitchFamily="34" charset="0"/>
                <a:cs typeface="Arial" panose="020B0604020202020204" pitchFamily="34" charset="0"/>
              </a:rPr>
              <a:t>Cơ</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sở</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lý</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thuyết</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228600" y="1333500"/>
            <a:ext cx="12394941" cy="173259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2.1 RAG (Retrieval-Augmented Generation) </a:t>
            </a:r>
          </a:p>
          <a:p>
            <a:pPr marL="269875">
              <a:lnSpc>
                <a:spcPct val="150000"/>
              </a:lnSpc>
            </a:pPr>
            <a:r>
              <a:rPr lang="en-US" sz="4000" dirty="0">
                <a:latin typeface="Arial" panose="020B0604020202020204" pitchFamily="34" charset="0"/>
                <a:cs typeface="Arial" panose="020B0604020202020204" pitchFamily="34" charset="0"/>
              </a:rPr>
              <a:t>2.2 GRAG(Graph Retrieval-Augmented Generation)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61057C77-D3E7-44D6-A189-1B8B79FB8852}"/>
              </a:ext>
            </a:extLst>
          </p:cNvPr>
          <p:cNvSpPr txBox="1"/>
          <p:nvPr/>
        </p:nvSpPr>
        <p:spPr>
          <a:xfrm>
            <a:off x="1128336" y="1497052"/>
            <a:ext cx="13563600" cy="645580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rPr>
              <a:t>Giải quyết hạn chế về dữ liệu của các mô hình ngôn ngữ lớn.</a:t>
            </a:r>
          </a:p>
          <a:p>
            <a:pPr marL="285750" indent="-28575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rPr>
              <a:t>Sử dụng ngữ cảnh bên ngoài để bổ sung kiến thức cho LLM từ đó giúp trả lời chính xác hơn.</a:t>
            </a:r>
          </a:p>
          <a:p>
            <a:pPr>
              <a:lnSpc>
                <a:spcPct val="150000"/>
              </a:lnSpc>
            </a:pPr>
            <a:endParaRPr lang="vi-VN" sz="3500" dirty="0">
              <a:latin typeface="Arial" panose="020B0604020202020204" pitchFamily="34" charset="0"/>
              <a:cs typeface="Arial" panose="020B0604020202020204" pitchFamily="34" charset="0"/>
            </a:endParaRPr>
          </a:p>
          <a:p>
            <a:pPr>
              <a:lnSpc>
                <a:spcPct val="150000"/>
              </a:lnSpc>
            </a:pPr>
            <a:r>
              <a:rPr lang="vi-VN" sz="3500" dirty="0">
                <a:latin typeface="Arial" panose="020B0604020202020204" pitchFamily="34" charset="0"/>
                <a:cs typeface="Arial" panose="020B0604020202020204" pitchFamily="34" charset="0"/>
              </a:rPr>
              <a:t>Nhược điểm:</a:t>
            </a:r>
          </a:p>
          <a:p>
            <a:pPr marL="457200" indent="-45720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rPr>
              <a:t>Bỏ qua các mối quan hệ</a:t>
            </a:r>
          </a:p>
          <a:p>
            <a:pPr marL="457200" indent="-45720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rPr>
              <a:t>Độ sâu ngữ cảnh</a:t>
            </a:r>
          </a:p>
          <a:p>
            <a:pPr marL="457200" indent="-45720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rPr>
              <a:t>Truy vấn phức tạp(multi-hop)</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6613D29F-ED2C-4013-80BD-8D8462F6D5EC}"/>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2.1 RAG(Retrieval-Augmented Generation)</a:t>
            </a:r>
          </a:p>
        </p:txBody>
      </p:sp>
      <p:pic>
        <p:nvPicPr>
          <p:cNvPr id="3" name="Picture 2">
            <a:extLst>
              <a:ext uri="{FF2B5EF4-FFF2-40B4-BE49-F238E27FC236}">
                <a16:creationId xmlns:a16="http://schemas.microsoft.com/office/drawing/2014/main" id="{395517D4-957B-4637-8633-0353BA83E30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143000" y="1638300"/>
            <a:ext cx="5609472" cy="9323223"/>
          </a:xfrm>
          <a:prstGeom prst="rect">
            <a:avLst/>
          </a:prstGeom>
        </p:spPr>
      </p:pic>
      <p:pic>
        <p:nvPicPr>
          <p:cNvPr id="4" name="Picture 3">
            <a:extLst>
              <a:ext uri="{FF2B5EF4-FFF2-40B4-BE49-F238E27FC236}">
                <a16:creationId xmlns:a16="http://schemas.microsoft.com/office/drawing/2014/main" id="{1A2133F3-3F61-4F2E-9735-58E993EABBA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6" name="TextBox 5">
            <a:extLst>
              <a:ext uri="{FF2B5EF4-FFF2-40B4-BE49-F238E27FC236}">
                <a16:creationId xmlns:a16="http://schemas.microsoft.com/office/drawing/2014/main" id="{2D3B119E-430A-4DC6-8084-9F814B72FBA7}"/>
              </a:ext>
            </a:extLst>
          </p:cNvPr>
          <p:cNvSpPr txBox="1"/>
          <p:nvPr/>
        </p:nvSpPr>
        <p:spPr>
          <a:xfrm>
            <a:off x="1371600" y="1466536"/>
            <a:ext cx="6872664" cy="630942"/>
          </a:xfrm>
          <a:prstGeom prst="rect">
            <a:avLst/>
          </a:prstGeom>
          <a:noFill/>
        </p:spPr>
        <p:txBody>
          <a:bodyPr wrap="square" rtlCol="0">
            <a:spAutoFit/>
          </a:bodyPr>
          <a:lstStyle/>
          <a:p>
            <a:r>
              <a:rPr lang="en-US" sz="3500" b="1" dirty="0" err="1">
                <a:latin typeface="Arial" panose="020B0604020202020204" pitchFamily="34" charset="0"/>
                <a:cs typeface="Arial" panose="020B0604020202020204" pitchFamily="34" charset="0"/>
              </a:rPr>
              <a:t>Kiến</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trúc</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gồm</a:t>
            </a:r>
            <a:r>
              <a:rPr lang="en-US" sz="3500" b="1" dirty="0">
                <a:latin typeface="Arial" panose="020B0604020202020204" pitchFamily="34" charset="0"/>
                <a:cs typeface="Arial" panose="020B0604020202020204" pitchFamily="34" charset="0"/>
              </a:rPr>
              <a:t> 5 </a:t>
            </a:r>
            <a:r>
              <a:rPr lang="en-US" sz="3500" b="1" dirty="0" err="1">
                <a:latin typeface="Arial" panose="020B0604020202020204" pitchFamily="34" charset="0"/>
                <a:cs typeface="Arial" panose="020B0604020202020204" pitchFamily="34" charset="0"/>
              </a:rPr>
              <a:t>thành</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phần</a:t>
            </a:r>
            <a:r>
              <a:rPr lang="en-US" sz="3500" b="1" dirty="0">
                <a:latin typeface="Arial" panose="020B0604020202020204" pitchFamily="34" charset="0"/>
                <a:cs typeface="Arial" panose="020B0604020202020204" pitchFamily="34" charset="0"/>
              </a:rPr>
              <a:t>:</a:t>
            </a:r>
            <a:endParaRPr lang="vi-VN" sz="3500" b="1"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D7ACA421-5D3D-4FC6-B003-6AD74525D37A}"/>
              </a:ext>
            </a:extLst>
          </p:cNvPr>
          <p:cNvSpPr txBox="1"/>
          <p:nvPr/>
        </p:nvSpPr>
        <p:spPr>
          <a:xfrm>
            <a:off x="10439400" y="1932378"/>
            <a:ext cx="7520364" cy="8071633"/>
          </a:xfrm>
          <a:prstGeom prst="rect">
            <a:avLst/>
          </a:prstGeom>
          <a:noFill/>
        </p:spPr>
        <p:txBody>
          <a:bodyPr wrap="square">
            <a:spAutoFit/>
          </a:bodyPr>
          <a:lstStyle/>
          <a:p>
            <a:pPr algn="just">
              <a:lnSpc>
                <a:spcPct val="150000"/>
              </a:lnSpc>
            </a:pPr>
            <a:r>
              <a:rPr lang="vi-VN" sz="3500" b="1" dirty="0">
                <a:solidFill>
                  <a:srgbClr val="000000"/>
                </a:solidFill>
                <a:effectLst/>
                <a:ea typeface="Times New Roman" panose="02020603050405020304" pitchFamily="18" charset="0"/>
              </a:rPr>
              <a:t>Question</a:t>
            </a:r>
            <a:r>
              <a:rPr lang="vi-VN" sz="3500" dirty="0">
                <a:solidFill>
                  <a:srgbClr val="000000"/>
                </a:solidFill>
                <a:effectLst/>
                <a:ea typeface="Times New Roman" panose="02020603050405020304" pitchFamily="18" charset="0"/>
              </a:rPr>
              <a:t>: </a:t>
            </a:r>
            <a:r>
              <a:rPr lang="vi-VN" sz="3500" dirty="0">
                <a:solidFill>
                  <a:srgbClr val="000000"/>
                </a:solidFill>
                <a:ea typeface="Times New Roman" panose="02020603050405020304" pitchFamily="18" charset="0"/>
              </a:rPr>
              <a:t>Câu hỏi.</a:t>
            </a:r>
            <a:endParaRPr lang="vi-VN" sz="3500" dirty="0">
              <a:solidFill>
                <a:srgbClr val="000000"/>
              </a:solidFill>
              <a:effectLst/>
              <a:ea typeface="SimSun" panose="02010600030101010101" pitchFamily="2" charset="-122"/>
            </a:endParaRPr>
          </a:p>
          <a:p>
            <a:pPr algn="just">
              <a:lnSpc>
                <a:spcPct val="150000"/>
              </a:lnSpc>
            </a:pPr>
            <a:r>
              <a:rPr lang="vi-VN" sz="3500" b="1" dirty="0">
                <a:solidFill>
                  <a:srgbClr val="000000"/>
                </a:solidFill>
                <a:effectLst/>
                <a:ea typeface="Times New Roman" panose="02020603050405020304" pitchFamily="18" charset="0"/>
              </a:rPr>
              <a:t>Context</a:t>
            </a:r>
            <a:r>
              <a:rPr lang="vi-VN" sz="3500" dirty="0">
                <a:solidFill>
                  <a:srgbClr val="000000"/>
                </a:solidFill>
                <a:effectLst/>
                <a:ea typeface="Times New Roman" panose="02020603050405020304" pitchFamily="18" charset="0"/>
              </a:rPr>
              <a:t>: Cơ sở dữ liệu vector để lưu dữ liệu.</a:t>
            </a:r>
            <a:endParaRPr lang="vi-VN" sz="3500" dirty="0">
              <a:solidFill>
                <a:srgbClr val="000000"/>
              </a:solidFill>
              <a:ea typeface="Times New Roman" panose="02020603050405020304" pitchFamily="18" charset="0"/>
            </a:endParaRPr>
          </a:p>
          <a:p>
            <a:pPr algn="just">
              <a:lnSpc>
                <a:spcPct val="150000"/>
              </a:lnSpc>
            </a:pPr>
            <a:r>
              <a:rPr lang="vi-VN" sz="3500" b="1" dirty="0">
                <a:solidFill>
                  <a:srgbClr val="000000"/>
                </a:solidFill>
                <a:effectLst/>
                <a:ea typeface="Times New Roman" panose="02020603050405020304" pitchFamily="18" charset="0"/>
              </a:rPr>
              <a:t>Retriever</a:t>
            </a:r>
            <a:r>
              <a:rPr lang="vi-VN" sz="3500" dirty="0">
                <a:solidFill>
                  <a:srgbClr val="000000"/>
                </a:solidFill>
                <a:effectLst/>
                <a:ea typeface="Times New Roman" panose="02020603050405020304" pitchFamily="18" charset="0"/>
              </a:rPr>
              <a:t>: </a:t>
            </a:r>
            <a:r>
              <a:rPr lang="vi-VN" sz="3500" dirty="0">
                <a:solidFill>
                  <a:srgbClr val="000000"/>
                </a:solidFill>
                <a:ea typeface="Times New Roman" panose="02020603050405020304" pitchFamily="18" charset="0"/>
              </a:rPr>
              <a:t>Phần quan trọng nhất giúp truy xuất vào cơ sở dữ liệu vector đề lấy ra ngữ cảnh phú hợp.</a:t>
            </a:r>
          </a:p>
          <a:p>
            <a:pPr algn="just">
              <a:lnSpc>
                <a:spcPct val="150000"/>
              </a:lnSpc>
            </a:pPr>
            <a:r>
              <a:rPr lang="vi-VN" sz="3500" b="1" dirty="0">
                <a:solidFill>
                  <a:srgbClr val="000000"/>
                </a:solidFill>
                <a:effectLst/>
                <a:ea typeface="Times New Roman" panose="02020603050405020304" pitchFamily="18" charset="0"/>
              </a:rPr>
              <a:t>LLM</a:t>
            </a:r>
            <a:r>
              <a:rPr lang="vi-VN" sz="3500" dirty="0">
                <a:solidFill>
                  <a:srgbClr val="000000"/>
                </a:solidFill>
                <a:effectLst/>
                <a:ea typeface="Times New Roman" panose="02020603050405020304" pitchFamily="18" charset="0"/>
              </a:rPr>
              <a:t>: Sử dụng ngữ cảnh bổ sung đề trả lời câu hỏi.</a:t>
            </a:r>
          </a:p>
          <a:p>
            <a:pPr algn="just">
              <a:lnSpc>
                <a:spcPct val="150000"/>
              </a:lnSpc>
            </a:pPr>
            <a:r>
              <a:rPr lang="vi-VN" sz="3500" b="1" dirty="0">
                <a:solidFill>
                  <a:srgbClr val="000000"/>
                </a:solidFill>
                <a:effectLst/>
                <a:ea typeface="Times New Roman" panose="02020603050405020304" pitchFamily="18" charset="0"/>
              </a:rPr>
              <a:t>Response</a:t>
            </a:r>
            <a:r>
              <a:rPr lang="vi-VN" sz="3500" dirty="0">
                <a:solidFill>
                  <a:srgbClr val="000000"/>
                </a:solidFill>
                <a:effectLst/>
                <a:ea typeface="Times New Roman" panose="02020603050405020304" pitchFamily="18" charset="0"/>
              </a:rPr>
              <a:t>: LLM phản hồi về câu trả lời.</a:t>
            </a:r>
            <a:endParaRPr lang="vi-VN" sz="3500" dirty="0">
              <a:solidFill>
                <a:srgbClr val="000000"/>
              </a:solidFill>
              <a:effectLst/>
              <a:ea typeface="SimSun" panose="02010600030101010101" pitchFamily="2" charset="-122"/>
            </a:endParaRPr>
          </a:p>
        </p:txBody>
      </p:sp>
      <p:pic>
        <p:nvPicPr>
          <p:cNvPr id="8" name="Picture 7">
            <a:extLst>
              <a:ext uri="{FF2B5EF4-FFF2-40B4-BE49-F238E27FC236}">
                <a16:creationId xmlns:a16="http://schemas.microsoft.com/office/drawing/2014/main" id="{683B72F2-DCBE-40A7-8AD7-5793A3CAB417}"/>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33400" y="2811328"/>
            <a:ext cx="9151944" cy="5567363"/>
          </a:xfrm>
          <a:prstGeom prst="rect">
            <a:avLst/>
          </a:prstGeom>
          <a:noFill/>
          <a:ln>
            <a:noFill/>
          </a:ln>
        </p:spPr>
      </p:pic>
    </p:spTree>
    <p:extLst>
      <p:ext uri="{BB962C8B-B14F-4D97-AF65-F5344CB8AC3E}">
        <p14:creationId xmlns:p14="http://schemas.microsoft.com/office/powerpoint/2010/main" val="2825304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213E531-1579-46E4-BEBB-E331C9C9340B}"/>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2.1 RAG(Retrieval-Augmented Generation)</a:t>
            </a:r>
          </a:p>
        </p:txBody>
      </p:sp>
      <p:pic>
        <p:nvPicPr>
          <p:cNvPr id="3" name="Picture 2">
            <a:extLst>
              <a:ext uri="{FF2B5EF4-FFF2-40B4-BE49-F238E27FC236}">
                <a16:creationId xmlns:a16="http://schemas.microsoft.com/office/drawing/2014/main" id="{FEAB59EF-57A8-447B-89EE-EA5702710C1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289182E0-53BA-410A-8997-DDBF92E9161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5" name="TextBox 4">
            <a:extLst>
              <a:ext uri="{FF2B5EF4-FFF2-40B4-BE49-F238E27FC236}">
                <a16:creationId xmlns:a16="http://schemas.microsoft.com/office/drawing/2014/main" id="{23292315-005E-4CEB-8D6F-6FDB2B053314}"/>
              </a:ext>
            </a:extLst>
          </p:cNvPr>
          <p:cNvSpPr txBox="1"/>
          <p:nvPr/>
        </p:nvSpPr>
        <p:spPr>
          <a:xfrm>
            <a:off x="533400" y="1624012"/>
            <a:ext cx="14630400" cy="2785378"/>
          </a:xfrm>
          <a:prstGeom prst="rect">
            <a:avLst/>
          </a:prstGeom>
          <a:noFill/>
        </p:spPr>
        <p:txBody>
          <a:bodyPr wrap="square" rtlCol="0">
            <a:spAutoFit/>
          </a:bodyPr>
          <a:lstStyle/>
          <a:p>
            <a:r>
              <a:rPr lang="en-US" sz="3500" b="1" dirty="0" err="1">
                <a:latin typeface="Arial" panose="020B0604020202020204" pitchFamily="34" charset="0"/>
                <a:cs typeface="Arial" panose="020B0604020202020204" pitchFamily="34" charset="0"/>
              </a:rPr>
              <a:t>Các</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phương</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pháp</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tối</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ưu</a:t>
            </a:r>
            <a:r>
              <a:rPr lang="en-US" sz="3500" b="1" dirty="0">
                <a:latin typeface="Arial" panose="020B0604020202020204" pitchFamily="34" charset="0"/>
                <a:cs typeface="Arial" panose="020B0604020202020204" pitchFamily="34" charset="0"/>
              </a:rPr>
              <a:t> RAG</a:t>
            </a:r>
          </a:p>
          <a:p>
            <a:endParaRPr lang="en-US" sz="3500" dirty="0">
              <a:latin typeface="Arial" panose="020B0604020202020204" pitchFamily="34" charset="0"/>
              <a:cs typeface="Arial" panose="020B0604020202020204" pitchFamily="34" charset="0"/>
            </a:endParaRPr>
          </a:p>
          <a:p>
            <a:pPr marL="514350" indent="-514350">
              <a:buFont typeface="Arial" panose="020B0604020202020204" pitchFamily="34" charset="0"/>
              <a:buChar char="•"/>
            </a:pP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chỉ</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mục</a:t>
            </a:r>
            <a:endParaRPr lang="en-US" sz="3500" dirty="0">
              <a:latin typeface="Arial" panose="020B0604020202020204" pitchFamily="34" charset="0"/>
              <a:cs typeface="Arial" panose="020B0604020202020204" pitchFamily="34" charset="0"/>
            </a:endParaRPr>
          </a:p>
          <a:p>
            <a:pPr lvl="1"/>
            <a:r>
              <a:rPr lang="en-US" sz="3500" dirty="0">
                <a:latin typeface="Arial" panose="020B0604020202020204" pitchFamily="34" charset="0"/>
                <a:cs typeface="Arial" panose="020B0604020202020204" pitchFamily="34" charset="0"/>
              </a:rPr>
              <a:t>Vector index:</a:t>
            </a:r>
            <a:r>
              <a:rPr lang="vi-VN" sz="3500" dirty="0">
                <a:latin typeface="Arial" panose="020B0604020202020204" pitchFamily="34" charset="0"/>
                <a:cs typeface="Arial" panose="020B0604020202020204" pitchFamily="34" charset="0"/>
              </a:rPr>
              <a:t> Tìm kiếm vector tương tự hiệu quả. Cấu trúc đa lớp, lớp trên thưa hơn.</a:t>
            </a:r>
          </a:p>
        </p:txBody>
      </p:sp>
    </p:spTree>
    <p:extLst>
      <p:ext uri="{BB962C8B-B14F-4D97-AF65-F5344CB8AC3E}">
        <p14:creationId xmlns:p14="http://schemas.microsoft.com/office/powerpoint/2010/main" val="2955853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67A72C2B-116F-4A0D-978C-8C5FC97236C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3" name="Picture 3">
            <a:extLst>
              <a:ext uri="{FF2B5EF4-FFF2-40B4-BE49-F238E27FC236}">
                <a16:creationId xmlns:a16="http://schemas.microsoft.com/office/drawing/2014/main" id="{F854AC87-5092-4B95-B0F6-E19006702E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4" name="TextBox 7">
            <a:extLst>
              <a:ext uri="{FF2B5EF4-FFF2-40B4-BE49-F238E27FC236}">
                <a16:creationId xmlns:a16="http://schemas.microsoft.com/office/drawing/2014/main" id="{34991619-6911-41A9-A871-2CA8D8421FF1}"/>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2.1 RAG(Retrieval-Augmented Generation)</a:t>
            </a:r>
          </a:p>
        </p:txBody>
      </p:sp>
      <p:sp>
        <p:nvSpPr>
          <p:cNvPr id="8" name="TextBox 7">
            <a:extLst>
              <a:ext uri="{FF2B5EF4-FFF2-40B4-BE49-F238E27FC236}">
                <a16:creationId xmlns:a16="http://schemas.microsoft.com/office/drawing/2014/main" id="{2BE45B01-4461-41AC-BFBF-09CB0CCE8B15}"/>
              </a:ext>
            </a:extLst>
          </p:cNvPr>
          <p:cNvSpPr txBox="1"/>
          <p:nvPr/>
        </p:nvSpPr>
        <p:spPr>
          <a:xfrm>
            <a:off x="533400" y="1624012"/>
            <a:ext cx="17145000" cy="7802329"/>
          </a:xfrm>
          <a:prstGeom prst="rect">
            <a:avLst/>
          </a:prstGeom>
          <a:noFill/>
        </p:spPr>
        <p:txBody>
          <a:bodyPr wrap="square" rtlCol="0">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Tìm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kiếm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nhiều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giai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đoạn</a:t>
            </a:r>
            <a:r>
              <a:rPr lang="en-US" sz="3500" dirty="0">
                <a:latin typeface="Arial" panose="020B0604020202020204" pitchFamily="34" charset="0"/>
                <a:cs typeface="Arial" panose="020B0604020202020204" pitchFamily="34" charset="0"/>
              </a:rPr>
              <a:t>:</a:t>
            </a:r>
          </a:p>
          <a:p>
            <a:pPr lvl="1" algn="just">
              <a:lnSpc>
                <a:spcPct val="150000"/>
              </a:lnSpc>
              <a:buSzPts val="1000"/>
              <a:tabLst>
                <a:tab pos="457200" algn="l"/>
              </a:tabLst>
            </a:pP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Cho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phép</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tìm</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kiếm</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từ</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lớn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tới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bé</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nghĩa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là</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từ</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vector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nhỏ</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đến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vector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lớn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hơn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lvl="1" algn="just">
              <a:lnSpc>
                <a:spcPct val="150000"/>
              </a:lnSpc>
              <a:buSzPts val="1000"/>
              <a:tabLst>
                <a:tab pos="457200" algn="l"/>
              </a:tabLst>
            </a:pP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V</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í dụ: Nếu cần tìm một dense vector có độ dài là 4096 thì có thể chia thành 4 giai đoạn:</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iai đoạn 1: </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ìm kiếm bằng dense vector có độ dài là 1024</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Gi</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ai đoạn 2: </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ử dụng kết quả của giai đoạn 1, tiếp tục tìm kiếm bằng dense vector có độ dài là 3072</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iai đoạn 3: </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ử dụng kết quả của giai đoạn 2, tiếp tục tìm kiếm bằng dense vector có hộ dài là 4096</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p>
          <a:p>
            <a:pPr marL="742950" lvl="1" indent="-285750" algn="just">
              <a:lnSpc>
                <a:spcPct val="150000"/>
              </a:lnSpc>
              <a:buSzPts val="1000"/>
              <a:buFont typeface="Courier New" panose="02070309020205020404" pitchFamily="49" charset="0"/>
              <a:buChar char="o"/>
              <a:tabLst>
                <a:tab pos="914400" algn="l"/>
              </a:tabLst>
            </a:pP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iai đoạn 4: </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ử dụng kết quả của giai đoạn 3, </a:t>
            </a:r>
            <a:r>
              <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để xếp hạng lại các kết quả.</a:t>
            </a:r>
            <a:endParaRPr lang="en-US" sz="35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962980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367</TotalTime>
  <Words>2911</Words>
  <Application>Microsoft Office PowerPoint</Application>
  <PresentationFormat>Custom</PresentationFormat>
  <Paragraphs>303</Paragraphs>
  <Slides>48</Slides>
  <Notes>8</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Times New Roman</vt:lpstr>
      <vt:lpstr>Courier New</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Đình Nguyên</dc:creator>
  <cp:lastModifiedBy>cao nam</cp:lastModifiedBy>
  <cp:revision>247</cp:revision>
  <dcterms:created xsi:type="dcterms:W3CDTF">2006-08-16T00:00:00Z</dcterms:created>
  <dcterms:modified xsi:type="dcterms:W3CDTF">2025-07-11T04:16:58Z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F38FC47AE793490B824397FA18DC52AF_12</vt:lpwstr>
  </property>
  <property fmtid="{D5CDD505-2E9C-101B-9397-08002B2CF9AE}" pid="3" name="KSOProductBuildVer">
    <vt:lpwstr>1033-12.2.0.18165</vt:lpwstr>
  </property>
</Properties>
</file>

<file path=docProps/thumbnail.jpeg>
</file>